
<file path=[Content_Types].xml><?xml version="1.0" encoding="utf-8"?>
<Types xmlns="http://schemas.openxmlformats.org/package/2006/content-types">
  <Default ContentType="application/x-fontdata" Extension="fntdata"/>
  <Default ContentType="image/gif" Extension="gif"/>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55"/>
    <p:sldId id="257" r:id="rId56"/>
    <p:sldId id="258" r:id="rId57"/>
    <p:sldId id="259" r:id="rId58"/>
    <p:sldId id="260" r:id="rId59"/>
    <p:sldId id="261" r:id="rId60"/>
    <p:sldId id="262" r:id="rId61"/>
    <p:sldId id="263" r:id="rId62"/>
    <p:sldId id="264" r:id="rId63"/>
    <p:sldId id="265" r:id="rId64"/>
    <p:sldId id="266" r:id="rId65"/>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Baloo Bhai" charset="1" panose="03080902040302020200"/>
      <p:regular r:id="rId10"/>
    </p:embeddedFont>
    <p:embeddedFont>
      <p:font typeface="Baloo" charset="1" panose="03080902040302020200"/>
      <p:regular r:id="rId11"/>
    </p:embeddedFont>
    <p:embeddedFont>
      <p:font typeface="Cagliostro" charset="1" panose="02000000000000000000"/>
      <p:regular r:id="rId12"/>
    </p:embeddedFont>
    <p:embeddedFont>
      <p:font typeface="Public Sans" charset="1" panose="00000000000000000000"/>
      <p:regular r:id="rId13"/>
    </p:embeddedFont>
    <p:embeddedFont>
      <p:font typeface="Public Sans Bold" charset="1" panose="00000000000000000000"/>
      <p:regular r:id="rId14"/>
    </p:embeddedFont>
    <p:embeddedFont>
      <p:font typeface="Public Sans Italics" charset="1" panose="00000000000000000000"/>
      <p:regular r:id="rId15"/>
    </p:embeddedFont>
    <p:embeddedFont>
      <p:font typeface="Public Sans Bold Italics" charset="1" panose="00000000000000000000"/>
      <p:regular r:id="rId16"/>
    </p:embeddedFont>
    <p:embeddedFont>
      <p:font typeface="Public Sans Thin" charset="1" panose="00000000000000000000"/>
      <p:regular r:id="rId17"/>
    </p:embeddedFont>
    <p:embeddedFont>
      <p:font typeface="Public Sans Thin Italics" charset="1" panose="00000000000000000000"/>
      <p:regular r:id="rId18"/>
    </p:embeddedFont>
    <p:embeddedFont>
      <p:font typeface="Public Sans Medium" charset="1" panose="00000000000000000000"/>
      <p:regular r:id="rId19"/>
    </p:embeddedFont>
    <p:embeddedFont>
      <p:font typeface="Public Sans Medium Italics" charset="1" panose="00000000000000000000"/>
      <p:regular r:id="rId20"/>
    </p:embeddedFont>
    <p:embeddedFont>
      <p:font typeface="Public Sans Heavy" charset="1" panose="00000000000000000000"/>
      <p:regular r:id="rId21"/>
    </p:embeddedFont>
    <p:embeddedFont>
      <p:font typeface="Public Sans Heavy Italics" charset="1" panose="00000000000000000000"/>
      <p:regular r:id="rId22"/>
    </p:embeddedFont>
    <p:embeddedFont>
      <p:font typeface="Faustina" charset="1" panose="00000500000000000000"/>
      <p:regular r:id="rId23"/>
    </p:embeddedFont>
    <p:embeddedFont>
      <p:font typeface="Faustina Bold" charset="1" panose="00000800000000000000"/>
      <p:regular r:id="rId24"/>
    </p:embeddedFont>
    <p:embeddedFont>
      <p:font typeface="Faustina Italics" charset="1" panose="00000500000000000000"/>
      <p:regular r:id="rId25"/>
    </p:embeddedFont>
    <p:embeddedFont>
      <p:font typeface="Faustina Bold Italics" charset="1" panose="00000800000000000000"/>
      <p:regular r:id="rId26"/>
    </p:embeddedFont>
    <p:embeddedFont>
      <p:font typeface="Faustina Medium" charset="1" panose="00000600000000000000"/>
      <p:regular r:id="rId27"/>
    </p:embeddedFont>
    <p:embeddedFont>
      <p:font typeface="Faustina Medium Italics" charset="1" panose="00000600000000000000"/>
      <p:regular r:id="rId28"/>
    </p:embeddedFont>
    <p:embeddedFont>
      <p:font typeface="Faustina Semi-Bold" charset="1" panose="00000700000000000000"/>
      <p:regular r:id="rId29"/>
    </p:embeddedFont>
    <p:embeddedFont>
      <p:font typeface="Faustina Semi-Bold Italics" charset="1" panose="00000700000000000000"/>
      <p:regular r:id="rId30"/>
    </p:embeddedFont>
    <p:embeddedFont>
      <p:font typeface="Inter" charset="1" panose="020B0502030000000004"/>
      <p:regular r:id="rId31"/>
    </p:embeddedFont>
    <p:embeddedFont>
      <p:font typeface="Inter Bold" charset="1" panose="020B0802030000000004"/>
      <p:regular r:id="rId32"/>
    </p:embeddedFont>
    <p:embeddedFont>
      <p:font typeface="Inter Italics" charset="1" panose="020B0502030000000004"/>
      <p:regular r:id="rId33"/>
    </p:embeddedFont>
    <p:embeddedFont>
      <p:font typeface="Inter Bold Italics" charset="1" panose="020B0802030000000004"/>
      <p:regular r:id="rId34"/>
    </p:embeddedFont>
    <p:embeddedFont>
      <p:font typeface="Inter Thin" charset="1" panose="020B0A02050000000004"/>
      <p:regular r:id="rId35"/>
    </p:embeddedFont>
    <p:embeddedFont>
      <p:font typeface="Inter Thin Italics" charset="1" panose="020B0A02050000000004"/>
      <p:regular r:id="rId36"/>
    </p:embeddedFont>
    <p:embeddedFont>
      <p:font typeface="Inter Extra-Light" charset="1" panose="02000503000000020004"/>
      <p:regular r:id="rId37"/>
    </p:embeddedFont>
    <p:embeddedFont>
      <p:font typeface="Inter Light" charset="1" panose="02000503000000020004"/>
      <p:regular r:id="rId38"/>
    </p:embeddedFont>
    <p:embeddedFont>
      <p:font typeface="Inter Medium" charset="1" panose="02000503000000020004"/>
      <p:regular r:id="rId39"/>
    </p:embeddedFont>
    <p:embeddedFont>
      <p:font typeface="Inter Semi-Bold" charset="1" panose="02000503000000020004"/>
      <p:regular r:id="rId40"/>
    </p:embeddedFont>
    <p:embeddedFont>
      <p:font typeface="Inter Ultra-Bold" charset="1" panose="02000503000000020004"/>
      <p:regular r:id="rId41"/>
    </p:embeddedFont>
    <p:embeddedFont>
      <p:font typeface="Inter Heavy" charset="1" panose="02000503000000020004"/>
      <p:regular r:id="rId42"/>
    </p:embeddedFont>
    <p:embeddedFont>
      <p:font typeface="Sansita" charset="1" panose="03060502030602020506"/>
      <p:regular r:id="rId43"/>
    </p:embeddedFont>
    <p:embeddedFont>
      <p:font typeface="Sansita Bold" charset="1" panose="03060602030702020506"/>
      <p:regular r:id="rId44"/>
    </p:embeddedFont>
    <p:embeddedFont>
      <p:font typeface="Sansita Italics" charset="1" panose="03060502030605060506"/>
      <p:regular r:id="rId45"/>
    </p:embeddedFont>
    <p:embeddedFont>
      <p:font typeface="Sansita Bold Italics" charset="1" panose="03060602030705060506"/>
      <p:regular r:id="rId46"/>
    </p:embeddedFont>
    <p:embeddedFont>
      <p:font typeface="Sansita Ultra-Bold" charset="1" panose="03060802030802020506"/>
      <p:regular r:id="rId47"/>
    </p:embeddedFont>
    <p:embeddedFont>
      <p:font typeface="Sansita Ultra-Bold Italics" charset="1" panose="03060802030805060506"/>
      <p:regular r:id="rId48"/>
    </p:embeddedFont>
    <p:embeddedFont>
      <p:font typeface="Sansita Heavy" charset="1" panose="03060A02030902020506"/>
      <p:regular r:id="rId49"/>
    </p:embeddedFont>
    <p:embeddedFont>
      <p:font typeface="Sansita Heavy Italics" charset="1" panose="03060A02030905060506"/>
      <p:regular r:id="rId50"/>
    </p:embeddedFont>
    <p:embeddedFont>
      <p:font typeface="Sigmar One" charset="1" panose="00000500000000000000"/>
      <p:regular r:id="rId51"/>
    </p:embeddedFont>
    <p:embeddedFont>
      <p:font typeface="Dancing Script" charset="1" panose="03080600040507000D00"/>
      <p:regular r:id="rId52"/>
    </p:embeddedFont>
    <p:embeddedFont>
      <p:font typeface="Dancing Script Bold" charset="1" panose="03080800040507000D00"/>
      <p:regular r:id="rId53"/>
    </p:embeddedFont>
    <p:embeddedFont>
      <p:font typeface="Paytone One" charset="1" panose="00000500000000000000"/>
      <p:regular r:id="rId5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46" Target="fonts/font46.fntdata" Type="http://schemas.openxmlformats.org/officeDocument/2006/relationships/font"/><Relationship Id="rId47" Target="fonts/font47.fntdata" Type="http://schemas.openxmlformats.org/officeDocument/2006/relationships/font"/><Relationship Id="rId48" Target="fonts/font48.fntdata" Type="http://schemas.openxmlformats.org/officeDocument/2006/relationships/font"/><Relationship Id="rId49" Target="fonts/font49.fntdata" Type="http://schemas.openxmlformats.org/officeDocument/2006/relationships/font"/><Relationship Id="rId5" Target="tableStyles.xml" Type="http://schemas.openxmlformats.org/officeDocument/2006/relationships/tableStyles"/><Relationship Id="rId50" Target="fonts/font50.fntdata" Type="http://schemas.openxmlformats.org/officeDocument/2006/relationships/font"/><Relationship Id="rId51" Target="fonts/font51.fntdata" Type="http://schemas.openxmlformats.org/officeDocument/2006/relationships/font"/><Relationship Id="rId52" Target="fonts/font52.fntdata" Type="http://schemas.openxmlformats.org/officeDocument/2006/relationships/font"/><Relationship Id="rId53" Target="fonts/font53.fntdata" Type="http://schemas.openxmlformats.org/officeDocument/2006/relationships/font"/><Relationship Id="rId54" Target="fonts/font54.fntdata" Type="http://schemas.openxmlformats.org/officeDocument/2006/relationships/font"/><Relationship Id="rId55" Target="slides/slide1.xml" Type="http://schemas.openxmlformats.org/officeDocument/2006/relationships/slide"/><Relationship Id="rId56" Target="slides/slide2.xml" Type="http://schemas.openxmlformats.org/officeDocument/2006/relationships/slide"/><Relationship Id="rId57" Target="slides/slide3.xml" Type="http://schemas.openxmlformats.org/officeDocument/2006/relationships/slide"/><Relationship Id="rId58" Target="slides/slide4.xml" Type="http://schemas.openxmlformats.org/officeDocument/2006/relationships/slide"/><Relationship Id="rId59" Target="slides/slide5.xml" Type="http://schemas.openxmlformats.org/officeDocument/2006/relationships/slide"/><Relationship Id="rId6" Target="fonts/font6.fntdata" Type="http://schemas.openxmlformats.org/officeDocument/2006/relationships/font"/><Relationship Id="rId60" Target="slides/slide6.xml" Type="http://schemas.openxmlformats.org/officeDocument/2006/relationships/slide"/><Relationship Id="rId61" Target="slides/slide7.xml" Type="http://schemas.openxmlformats.org/officeDocument/2006/relationships/slide"/><Relationship Id="rId62" Target="slides/slide8.xml" Type="http://schemas.openxmlformats.org/officeDocument/2006/relationships/slide"/><Relationship Id="rId63" Target="slides/slide9.xml" Type="http://schemas.openxmlformats.org/officeDocument/2006/relationships/slide"/><Relationship Id="rId64" Target="slides/slide10.xml" Type="http://schemas.openxmlformats.org/officeDocument/2006/relationships/slide"/><Relationship Id="rId65" Target="slides/slide11.xml" Type="http://schemas.openxmlformats.org/officeDocument/2006/relationships/slide"/><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12" Target="../media/image11.png" Type="http://schemas.openxmlformats.org/officeDocument/2006/relationships/image"/><Relationship Id="rId13" Target="../media/image12.svg" Type="http://schemas.openxmlformats.org/officeDocument/2006/relationships/image"/><Relationship Id="rId14" Target="../media/image13.png" Type="http://schemas.openxmlformats.org/officeDocument/2006/relationships/image"/><Relationship Id="rId15" Target="../media/image14.svg" Type="http://schemas.openxmlformats.org/officeDocument/2006/relationships/image"/><Relationship Id="rId16" Target="../media/image15.png" Type="http://schemas.openxmlformats.org/officeDocument/2006/relationships/image"/><Relationship Id="rId17" Target="../media/image16.svg" Type="http://schemas.openxmlformats.org/officeDocument/2006/relationships/image"/><Relationship Id="rId18" Target="../media/image17.png" Type="http://schemas.openxmlformats.org/officeDocument/2006/relationships/image"/><Relationship Id="rId19" Target="../media/image18.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1.jpe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2.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svg" Type="http://schemas.openxmlformats.org/officeDocument/2006/relationships/image"/><Relationship Id="rId4" Target="../media/image21.png" Type="http://schemas.openxmlformats.org/officeDocument/2006/relationships/image"/><Relationship Id="rId5" Target="../media/image22.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1.png" Type="http://schemas.openxmlformats.org/officeDocument/2006/relationships/image"/><Relationship Id="rId11" Target="../media/image32.svg" Type="http://schemas.openxmlformats.org/officeDocument/2006/relationships/image"/><Relationship Id="rId12" Target="../media/image33.png" Type="http://schemas.openxmlformats.org/officeDocument/2006/relationships/image"/><Relationship Id="rId13" Target="../media/image34.svg" Type="http://schemas.openxmlformats.org/officeDocument/2006/relationships/image"/><Relationship Id="rId14" Target="../media/image35.png" Type="http://schemas.openxmlformats.org/officeDocument/2006/relationships/image"/><Relationship Id="rId15" Target="../media/image36.png" Type="http://schemas.openxmlformats.org/officeDocument/2006/relationships/image"/><Relationship Id="rId16" Target="../media/image37.svg" Type="http://schemas.openxmlformats.org/officeDocument/2006/relationships/image"/><Relationship Id="rId2" Target="../media/image23.png" Type="http://schemas.openxmlformats.org/officeDocument/2006/relationships/image"/><Relationship Id="rId3" Target="../media/image24.svg" Type="http://schemas.openxmlformats.org/officeDocument/2006/relationships/image"/><Relationship Id="rId4" Target="../media/image25.png" Type="http://schemas.openxmlformats.org/officeDocument/2006/relationships/image"/><Relationship Id="rId5" Target="../media/image26.svg" Type="http://schemas.openxmlformats.org/officeDocument/2006/relationships/image"/><Relationship Id="rId6" Target="../media/image27.png" Type="http://schemas.openxmlformats.org/officeDocument/2006/relationships/image"/><Relationship Id="rId7" Target="../media/image28.svg" Type="http://schemas.openxmlformats.org/officeDocument/2006/relationships/image"/><Relationship Id="rId8" Target="../media/image29.gif" Type="http://schemas.openxmlformats.org/officeDocument/2006/relationships/image"/><Relationship Id="rId9" Target="../media/image30.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8.png" Type="http://schemas.openxmlformats.org/officeDocument/2006/relationships/image"/><Relationship Id="rId3" Target="../media/image39.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0.jpeg" Type="http://schemas.openxmlformats.org/officeDocument/2006/relationships/image"/><Relationship Id="rId3" Target="../media/image41.png" Type="http://schemas.openxmlformats.org/officeDocument/2006/relationships/image"/><Relationship Id="rId4" Target="../media/image42.png" Type="http://schemas.openxmlformats.org/officeDocument/2006/relationships/image"/><Relationship Id="rId5" Target="../media/image43.png" Type="http://schemas.openxmlformats.org/officeDocument/2006/relationships/image"/><Relationship Id="rId6" Target="../media/image44.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5.png" Type="http://schemas.openxmlformats.org/officeDocument/2006/relationships/image"/><Relationship Id="rId3" Target="../media/image46.png" Type="http://schemas.openxmlformats.org/officeDocument/2006/relationships/image"/><Relationship Id="rId4" Target="../media/image47.svg" Type="http://schemas.openxmlformats.org/officeDocument/2006/relationships/image"/><Relationship Id="rId5" Target="../media/image48.png" Type="http://schemas.openxmlformats.org/officeDocument/2006/relationships/image"/><Relationship Id="rId6" Target="../media/image49.png" Type="http://schemas.openxmlformats.org/officeDocument/2006/relationships/image"/><Relationship Id="rId7" Target="../media/image50.svg" Type="http://schemas.openxmlformats.org/officeDocument/2006/relationships/image"/><Relationship Id="rId8" Target="../media/image51.png" Type="http://schemas.openxmlformats.org/officeDocument/2006/relationships/image"/><Relationship Id="rId9" Target="../media/image52.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3.png" Type="http://schemas.openxmlformats.org/officeDocument/2006/relationships/image"/><Relationship Id="rId3" Target="../media/image54.svg" Type="http://schemas.openxmlformats.org/officeDocument/2006/relationships/image"/><Relationship Id="rId4" Target="../media/image55.png" Type="http://schemas.openxmlformats.org/officeDocument/2006/relationships/image"/><Relationship Id="rId5" Target="../media/image56.svg" Type="http://schemas.openxmlformats.org/officeDocument/2006/relationships/image"/><Relationship Id="rId6" Target="../media/image57.png" Type="http://schemas.openxmlformats.org/officeDocument/2006/relationships/image"/><Relationship Id="rId7" Target="../media/image58.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9.jpe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0.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BF3E4"/>
        </a:solidFill>
      </p:bgPr>
    </p:bg>
    <p:spTree>
      <p:nvGrpSpPr>
        <p:cNvPr id="1" name=""/>
        <p:cNvGrpSpPr/>
        <p:nvPr/>
      </p:nvGrpSpPr>
      <p:grpSpPr>
        <a:xfrm>
          <a:off x="0" y="0"/>
          <a:ext cx="0" cy="0"/>
          <a:chOff x="0" y="0"/>
          <a:chExt cx="0" cy="0"/>
        </a:xfrm>
      </p:grpSpPr>
      <p:sp>
        <p:nvSpPr>
          <p:cNvPr name="Freeform 2" id="2"/>
          <p:cNvSpPr/>
          <p:nvPr/>
        </p:nvSpPr>
        <p:spPr>
          <a:xfrm flipH="false" flipV="false" rot="0">
            <a:off x="-270074" y="6141445"/>
            <a:ext cx="2597548" cy="2223698"/>
          </a:xfrm>
          <a:custGeom>
            <a:avLst/>
            <a:gdLst/>
            <a:ahLst/>
            <a:cxnLst/>
            <a:rect r="r" b="b" t="t" l="l"/>
            <a:pathLst>
              <a:path h="2223698" w="2597548">
                <a:moveTo>
                  <a:pt x="0" y="0"/>
                </a:moveTo>
                <a:lnTo>
                  <a:pt x="2597548" y="0"/>
                </a:lnTo>
                <a:lnTo>
                  <a:pt x="2597548" y="2223698"/>
                </a:lnTo>
                <a:lnTo>
                  <a:pt x="0" y="2223698"/>
                </a:lnTo>
                <a:lnTo>
                  <a:pt x="0" y="0"/>
                </a:lnTo>
                <a:close/>
              </a:path>
            </a:pathLst>
          </a:custGeom>
          <a:blipFill>
            <a:blip r:embed="rId2">
              <a:extLst>
                <a:ext uri="{96DAC541-7B7A-43D3-8B79-37D633B846F1}">
                  <asvg:svgBlip xmlns:asvg="http://schemas.microsoft.com/office/drawing/2016/SVG/main" r:embed="rId3"/>
                </a:ext>
              </a:extLst>
            </a:blip>
            <a:stretch>
              <a:fillRect l="-20728" t="0" r="0" b="0"/>
            </a:stretch>
          </a:blipFill>
        </p:spPr>
      </p:sp>
      <p:sp>
        <p:nvSpPr>
          <p:cNvPr name="Freeform 3" id="3"/>
          <p:cNvSpPr/>
          <p:nvPr/>
        </p:nvSpPr>
        <p:spPr>
          <a:xfrm flipH="false" flipV="false" rot="0">
            <a:off x="13438175" y="219499"/>
            <a:ext cx="3507784" cy="2487338"/>
          </a:xfrm>
          <a:custGeom>
            <a:avLst/>
            <a:gdLst/>
            <a:ahLst/>
            <a:cxnLst/>
            <a:rect r="r" b="b" t="t" l="l"/>
            <a:pathLst>
              <a:path h="2487338" w="3507784">
                <a:moveTo>
                  <a:pt x="0" y="0"/>
                </a:moveTo>
                <a:lnTo>
                  <a:pt x="3507784" y="0"/>
                </a:lnTo>
                <a:lnTo>
                  <a:pt x="3507784" y="2487338"/>
                </a:lnTo>
                <a:lnTo>
                  <a:pt x="0" y="248733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244735">
            <a:off x="14187221" y="3276018"/>
            <a:ext cx="1474078" cy="5001884"/>
          </a:xfrm>
          <a:custGeom>
            <a:avLst/>
            <a:gdLst/>
            <a:ahLst/>
            <a:cxnLst/>
            <a:rect r="r" b="b" t="t" l="l"/>
            <a:pathLst>
              <a:path h="5001884" w="1474078">
                <a:moveTo>
                  <a:pt x="0" y="0"/>
                </a:moveTo>
                <a:lnTo>
                  <a:pt x="1474078" y="0"/>
                </a:lnTo>
                <a:lnTo>
                  <a:pt x="1474078" y="5001884"/>
                </a:lnTo>
                <a:lnTo>
                  <a:pt x="0" y="5001884"/>
                </a:lnTo>
                <a:lnTo>
                  <a:pt x="0" y="0"/>
                </a:lnTo>
                <a:close/>
              </a:path>
            </a:pathLst>
          </a:custGeom>
          <a:blipFill>
            <a:blip r:embed="rId4">
              <a:extLst>
                <a:ext uri="{96DAC541-7B7A-43D3-8B79-37D633B846F1}">
                  <asvg:svgBlip xmlns:asvg="http://schemas.microsoft.com/office/drawing/2016/SVG/main" r:embed="rId5"/>
                </a:ext>
              </a:extLst>
            </a:blip>
            <a:stretch>
              <a:fillRect l="0" t="0" r="-177010" b="0"/>
            </a:stretch>
          </a:blipFill>
        </p:spPr>
      </p:sp>
      <p:sp>
        <p:nvSpPr>
          <p:cNvPr name="Freeform 5" id="5"/>
          <p:cNvSpPr/>
          <p:nvPr/>
        </p:nvSpPr>
        <p:spPr>
          <a:xfrm flipH="false" flipV="false" rot="0">
            <a:off x="14564445" y="5077134"/>
            <a:ext cx="5008916" cy="4352320"/>
          </a:xfrm>
          <a:custGeom>
            <a:avLst/>
            <a:gdLst/>
            <a:ahLst/>
            <a:cxnLst/>
            <a:rect r="r" b="b" t="t" l="l"/>
            <a:pathLst>
              <a:path h="4352320" w="5008916">
                <a:moveTo>
                  <a:pt x="0" y="0"/>
                </a:moveTo>
                <a:lnTo>
                  <a:pt x="5008916" y="0"/>
                </a:lnTo>
                <a:lnTo>
                  <a:pt x="5008916" y="4352320"/>
                </a:lnTo>
                <a:lnTo>
                  <a:pt x="0" y="4352320"/>
                </a:lnTo>
                <a:lnTo>
                  <a:pt x="0" y="0"/>
                </a:lnTo>
                <a:close/>
              </a:path>
            </a:pathLst>
          </a:custGeom>
          <a:blipFill>
            <a:blip r:embed="rId6">
              <a:extLst>
                <a:ext uri="{96DAC541-7B7A-43D3-8B79-37D633B846F1}">
                  <asvg:svgBlip xmlns:asvg="http://schemas.microsoft.com/office/drawing/2016/SVG/main" r:embed="rId7"/>
                </a:ext>
              </a:extLst>
            </a:blip>
            <a:stretch>
              <a:fillRect l="0" t="0" r="-83162" b="0"/>
            </a:stretch>
          </a:blipFill>
        </p:spPr>
      </p:sp>
      <p:sp>
        <p:nvSpPr>
          <p:cNvPr name="Freeform 6" id="6"/>
          <p:cNvSpPr/>
          <p:nvPr/>
        </p:nvSpPr>
        <p:spPr>
          <a:xfrm flipH="false" flipV="false" rot="351354">
            <a:off x="17234152" y="5716778"/>
            <a:ext cx="1305486" cy="3306080"/>
          </a:xfrm>
          <a:custGeom>
            <a:avLst/>
            <a:gdLst/>
            <a:ahLst/>
            <a:cxnLst/>
            <a:rect r="r" b="b" t="t" l="l"/>
            <a:pathLst>
              <a:path h="3306080" w="1305486">
                <a:moveTo>
                  <a:pt x="0" y="0"/>
                </a:moveTo>
                <a:lnTo>
                  <a:pt x="1305485" y="0"/>
                </a:lnTo>
                <a:lnTo>
                  <a:pt x="1305485" y="3306081"/>
                </a:lnTo>
                <a:lnTo>
                  <a:pt x="0" y="3306081"/>
                </a:lnTo>
                <a:lnTo>
                  <a:pt x="0" y="0"/>
                </a:lnTo>
                <a:close/>
              </a:path>
            </a:pathLst>
          </a:custGeom>
          <a:blipFill>
            <a:blip r:embed="rId8">
              <a:extLst>
                <a:ext uri="{96DAC541-7B7A-43D3-8B79-37D633B846F1}">
                  <asvg:svgBlip xmlns:asvg="http://schemas.microsoft.com/office/drawing/2016/SVG/main" r:embed="rId9"/>
                </a:ext>
              </a:extLst>
            </a:blip>
            <a:stretch>
              <a:fillRect l="-220156" t="0" r="0" b="-54859"/>
            </a:stretch>
          </a:blipFill>
        </p:spPr>
      </p:sp>
      <p:sp>
        <p:nvSpPr>
          <p:cNvPr name="Freeform 7" id="7"/>
          <p:cNvSpPr/>
          <p:nvPr/>
        </p:nvSpPr>
        <p:spPr>
          <a:xfrm flipH="false" flipV="false" rot="-119311">
            <a:off x="10653874" y="5816296"/>
            <a:ext cx="1438700" cy="3298934"/>
          </a:xfrm>
          <a:custGeom>
            <a:avLst/>
            <a:gdLst/>
            <a:ahLst/>
            <a:cxnLst/>
            <a:rect r="r" b="b" t="t" l="l"/>
            <a:pathLst>
              <a:path h="3298934" w="1438700">
                <a:moveTo>
                  <a:pt x="0" y="0"/>
                </a:moveTo>
                <a:lnTo>
                  <a:pt x="1438700" y="0"/>
                </a:lnTo>
                <a:lnTo>
                  <a:pt x="1438700" y="3298934"/>
                </a:lnTo>
                <a:lnTo>
                  <a:pt x="0" y="3298934"/>
                </a:lnTo>
                <a:lnTo>
                  <a:pt x="0" y="0"/>
                </a:lnTo>
                <a:close/>
              </a:path>
            </a:pathLst>
          </a:custGeom>
          <a:blipFill>
            <a:blip r:embed="rId10">
              <a:extLst>
                <a:ext uri="{96DAC541-7B7A-43D3-8B79-37D633B846F1}">
                  <asvg:svgBlip xmlns:asvg="http://schemas.microsoft.com/office/drawing/2016/SVG/main" r:embed="rId11"/>
                </a:ext>
              </a:extLst>
            </a:blip>
            <a:stretch>
              <a:fillRect l="-224786" t="0" r="0" b="-73504"/>
            </a:stretch>
          </a:blipFill>
        </p:spPr>
      </p:sp>
      <p:sp>
        <p:nvSpPr>
          <p:cNvPr name="Freeform 8" id="8"/>
          <p:cNvSpPr/>
          <p:nvPr/>
        </p:nvSpPr>
        <p:spPr>
          <a:xfrm flipH="false" flipV="false" rot="0">
            <a:off x="9863695" y="7361156"/>
            <a:ext cx="9401500" cy="4167332"/>
          </a:xfrm>
          <a:custGeom>
            <a:avLst/>
            <a:gdLst/>
            <a:ahLst/>
            <a:cxnLst/>
            <a:rect r="r" b="b" t="t" l="l"/>
            <a:pathLst>
              <a:path h="4167332" w="9401500">
                <a:moveTo>
                  <a:pt x="0" y="0"/>
                </a:moveTo>
                <a:lnTo>
                  <a:pt x="9401500" y="0"/>
                </a:lnTo>
                <a:lnTo>
                  <a:pt x="9401500" y="4167332"/>
                </a:lnTo>
                <a:lnTo>
                  <a:pt x="0" y="4167332"/>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9" id="9"/>
          <p:cNvSpPr/>
          <p:nvPr/>
        </p:nvSpPr>
        <p:spPr>
          <a:xfrm flipH="false" flipV="false" rot="0">
            <a:off x="16349921" y="2485409"/>
            <a:ext cx="3073946" cy="2179707"/>
          </a:xfrm>
          <a:custGeom>
            <a:avLst/>
            <a:gdLst/>
            <a:ahLst/>
            <a:cxnLst/>
            <a:rect r="r" b="b" t="t" l="l"/>
            <a:pathLst>
              <a:path h="2179707" w="3073946">
                <a:moveTo>
                  <a:pt x="0" y="0"/>
                </a:moveTo>
                <a:lnTo>
                  <a:pt x="3073947" y="0"/>
                </a:lnTo>
                <a:lnTo>
                  <a:pt x="3073947" y="2179707"/>
                </a:lnTo>
                <a:lnTo>
                  <a:pt x="0" y="217970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0">
            <a:off x="11932310" y="3819410"/>
            <a:ext cx="2493823" cy="5731846"/>
          </a:xfrm>
          <a:custGeom>
            <a:avLst/>
            <a:gdLst/>
            <a:ahLst/>
            <a:cxnLst/>
            <a:rect r="r" b="b" t="t" l="l"/>
            <a:pathLst>
              <a:path h="5731846" w="2493823">
                <a:moveTo>
                  <a:pt x="0" y="0"/>
                </a:moveTo>
                <a:lnTo>
                  <a:pt x="2493822" y="0"/>
                </a:lnTo>
                <a:lnTo>
                  <a:pt x="2493822" y="5731845"/>
                </a:lnTo>
                <a:lnTo>
                  <a:pt x="0" y="5731845"/>
                </a:lnTo>
                <a:lnTo>
                  <a:pt x="0" y="0"/>
                </a:lnTo>
                <a:close/>
              </a:path>
            </a:pathLst>
          </a:custGeom>
          <a:blipFill>
            <a:blip r:embed="rId14">
              <a:extLst>
                <a:ext uri="{96DAC541-7B7A-43D3-8B79-37D633B846F1}">
                  <asvg:svgBlip xmlns:asvg="http://schemas.microsoft.com/office/drawing/2016/SVG/main" r:embed="rId15"/>
                </a:ext>
              </a:extLst>
            </a:blip>
            <a:stretch>
              <a:fillRect l="0" t="-123" r="0" b="0"/>
            </a:stretch>
          </a:blipFill>
        </p:spPr>
      </p:sp>
      <p:sp>
        <p:nvSpPr>
          <p:cNvPr name="Freeform 11" id="11"/>
          <p:cNvSpPr/>
          <p:nvPr/>
        </p:nvSpPr>
        <p:spPr>
          <a:xfrm flipH="false" flipV="false" rot="0">
            <a:off x="-615277" y="7023430"/>
            <a:ext cx="4214413" cy="4114800"/>
          </a:xfrm>
          <a:custGeom>
            <a:avLst/>
            <a:gdLst/>
            <a:ahLst/>
            <a:cxnLst/>
            <a:rect r="r" b="b" t="t" l="l"/>
            <a:pathLst>
              <a:path h="4114800" w="4214413">
                <a:moveTo>
                  <a:pt x="0" y="0"/>
                </a:moveTo>
                <a:lnTo>
                  <a:pt x="4214413" y="0"/>
                </a:lnTo>
                <a:lnTo>
                  <a:pt x="4214413" y="4114800"/>
                </a:lnTo>
                <a:lnTo>
                  <a:pt x="0" y="4114800"/>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2" id="12"/>
          <p:cNvSpPr/>
          <p:nvPr/>
        </p:nvSpPr>
        <p:spPr>
          <a:xfrm flipH="false" flipV="false" rot="0">
            <a:off x="-1136892" y="9429454"/>
            <a:ext cx="7315200" cy="2649233"/>
          </a:xfrm>
          <a:custGeom>
            <a:avLst/>
            <a:gdLst/>
            <a:ahLst/>
            <a:cxnLst/>
            <a:rect r="r" b="b" t="t" l="l"/>
            <a:pathLst>
              <a:path h="2649233" w="7315200">
                <a:moveTo>
                  <a:pt x="0" y="0"/>
                </a:moveTo>
                <a:lnTo>
                  <a:pt x="7315200" y="0"/>
                </a:lnTo>
                <a:lnTo>
                  <a:pt x="7315200" y="2649233"/>
                </a:lnTo>
                <a:lnTo>
                  <a:pt x="0" y="2649233"/>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TextBox 13" id="13"/>
          <p:cNvSpPr txBox="true"/>
          <p:nvPr/>
        </p:nvSpPr>
        <p:spPr>
          <a:xfrm rot="0">
            <a:off x="715359" y="648652"/>
            <a:ext cx="10294181" cy="2295525"/>
          </a:xfrm>
          <a:prstGeom prst="rect">
            <a:avLst/>
          </a:prstGeom>
        </p:spPr>
        <p:txBody>
          <a:bodyPr anchor="t" rtlCol="false" tIns="0" lIns="0" bIns="0" rIns="0">
            <a:spAutoFit/>
          </a:bodyPr>
          <a:lstStyle/>
          <a:p>
            <a:pPr>
              <a:lnSpc>
                <a:spcPts val="9009"/>
              </a:lnSpc>
            </a:pPr>
            <a:r>
              <a:rPr lang="en-US" sz="7507">
                <a:solidFill>
                  <a:srgbClr val="404040"/>
                </a:solidFill>
                <a:latin typeface="Baloo"/>
              </a:rPr>
              <a:t>CÁC GIAI ĐOẠN CỦA QUÁ TRÌNH NHẬN THỨC</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BF3E4"/>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18999"/>
            </a:blip>
            <a:stretch>
              <a:fillRect l="0" t="-38888" r="0" b="-38888"/>
            </a:stretch>
          </a:blipFill>
        </p:spPr>
      </p:sp>
      <p:sp>
        <p:nvSpPr>
          <p:cNvPr name="TextBox 3" id="3"/>
          <p:cNvSpPr txBox="true"/>
          <p:nvPr/>
        </p:nvSpPr>
        <p:spPr>
          <a:xfrm rot="0">
            <a:off x="847115" y="458432"/>
            <a:ext cx="16593770" cy="2064727"/>
          </a:xfrm>
          <a:prstGeom prst="rect">
            <a:avLst/>
          </a:prstGeom>
        </p:spPr>
        <p:txBody>
          <a:bodyPr anchor="t" rtlCol="false" tIns="0" lIns="0" bIns="0" rIns="0">
            <a:spAutoFit/>
          </a:bodyPr>
          <a:lstStyle/>
          <a:p>
            <a:pPr algn="ctr">
              <a:lnSpc>
                <a:spcPts val="8336"/>
              </a:lnSpc>
            </a:pPr>
            <a:r>
              <a:rPr lang="en-US" sz="5557" spc="66">
                <a:solidFill>
                  <a:srgbClr val="590A0A"/>
                </a:solidFill>
                <a:latin typeface="Sigmar One"/>
              </a:rPr>
              <a:t>Sự thống nhất giữa trực quan sinh động, tư duy trừu tượng và thực tiễn</a:t>
            </a:r>
          </a:p>
        </p:txBody>
      </p:sp>
      <p:sp>
        <p:nvSpPr>
          <p:cNvPr name="TextBox 4" id="4"/>
          <p:cNvSpPr txBox="true"/>
          <p:nvPr/>
        </p:nvSpPr>
        <p:spPr>
          <a:xfrm rot="0">
            <a:off x="847115" y="3860453"/>
            <a:ext cx="16593770" cy="5238978"/>
          </a:xfrm>
          <a:prstGeom prst="rect">
            <a:avLst/>
          </a:prstGeom>
        </p:spPr>
        <p:txBody>
          <a:bodyPr anchor="t" rtlCol="false" tIns="0" lIns="0" bIns="0" rIns="0">
            <a:spAutoFit/>
          </a:bodyPr>
          <a:lstStyle/>
          <a:p>
            <a:pPr>
              <a:lnSpc>
                <a:spcPts val="5237"/>
              </a:lnSpc>
              <a:spcBef>
                <a:spcPct val="0"/>
              </a:spcBef>
            </a:pPr>
            <a:r>
              <a:rPr lang="en-US" sz="3741">
                <a:solidFill>
                  <a:srgbClr val="590A0A"/>
                </a:solidFill>
                <a:latin typeface="Sansita Bold"/>
                <a:ea typeface="Sansita Bold"/>
              </a:rPr>
              <a:t>➤ Quá trình nhận thức được bắt đầu từ thực tiễn và kiểm tra trong thực tiễn</a:t>
            </a:r>
          </a:p>
          <a:p>
            <a:pPr>
              <a:lnSpc>
                <a:spcPts val="5237"/>
              </a:lnSpc>
              <a:spcBef>
                <a:spcPct val="0"/>
              </a:spcBef>
            </a:pPr>
          </a:p>
          <a:p>
            <a:pPr>
              <a:lnSpc>
                <a:spcPts val="5237"/>
              </a:lnSpc>
              <a:spcBef>
                <a:spcPct val="0"/>
              </a:spcBef>
            </a:pPr>
            <a:r>
              <a:rPr lang="en-US" sz="3741">
                <a:solidFill>
                  <a:srgbClr val="590A0A"/>
                </a:solidFill>
                <a:latin typeface="Sansita Bold"/>
                <a:ea typeface="Sansita Bold"/>
              </a:rPr>
              <a:t>➤ Kết quả của cả nhận thức cảm tính và cả nhận thức lý tính, được thực hiện trên cơ sở của hoạt động thực tiễn</a:t>
            </a:r>
          </a:p>
          <a:p>
            <a:pPr>
              <a:lnSpc>
                <a:spcPts val="5237"/>
              </a:lnSpc>
              <a:spcBef>
                <a:spcPct val="0"/>
              </a:spcBef>
            </a:pPr>
          </a:p>
          <a:p>
            <a:pPr>
              <a:lnSpc>
                <a:spcPts val="5237"/>
              </a:lnSpc>
              <a:spcBef>
                <a:spcPct val="0"/>
              </a:spcBef>
            </a:pPr>
            <a:r>
              <a:rPr lang="en-US" sz="3741">
                <a:solidFill>
                  <a:srgbClr val="590A0A"/>
                </a:solidFill>
                <a:latin typeface="Sansita Bold"/>
                <a:ea typeface="Sansita Bold"/>
              </a:rPr>
              <a:t>➤ Vòng khâu của nhận thức, được lặp đi lặp lại nhưng sâu hơn về bản chất, là quá trình giải quyết mâu thuẫn nảy sinh trong nhận thức giữa chưa biết và biết, giữa biết ít và biết nhiều, giữa chân lý và sai lầm</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BF3E4"/>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9124639" cy="10287000"/>
          </a:xfrm>
          <a:custGeom>
            <a:avLst/>
            <a:gdLst/>
            <a:ahLst/>
            <a:cxnLst/>
            <a:rect r="r" b="b" t="t" l="l"/>
            <a:pathLst>
              <a:path h="10287000" w="9124639">
                <a:moveTo>
                  <a:pt x="0" y="0"/>
                </a:moveTo>
                <a:lnTo>
                  <a:pt x="9124639" y="0"/>
                </a:lnTo>
                <a:lnTo>
                  <a:pt x="9124639" y="10287000"/>
                </a:lnTo>
                <a:lnTo>
                  <a:pt x="0" y="10287000"/>
                </a:lnTo>
                <a:lnTo>
                  <a:pt x="0" y="0"/>
                </a:lnTo>
                <a:close/>
              </a:path>
            </a:pathLst>
          </a:custGeom>
          <a:blipFill>
            <a:blip r:embed="rId2"/>
            <a:stretch>
              <a:fillRect l="-3063" t="-1675" r="-4913" b="-1518"/>
            </a:stretch>
          </a:blipFill>
        </p:spPr>
      </p:sp>
      <p:sp>
        <p:nvSpPr>
          <p:cNvPr name="TextBox 3" id="3"/>
          <p:cNvSpPr txBox="true"/>
          <p:nvPr/>
        </p:nvSpPr>
        <p:spPr>
          <a:xfrm rot="0">
            <a:off x="9144000" y="4274351"/>
            <a:ext cx="8115300" cy="4096057"/>
          </a:xfrm>
          <a:prstGeom prst="rect">
            <a:avLst/>
          </a:prstGeom>
        </p:spPr>
        <p:txBody>
          <a:bodyPr anchor="t" rtlCol="false" tIns="0" lIns="0" bIns="0" rIns="0">
            <a:spAutoFit/>
          </a:bodyPr>
          <a:lstStyle/>
          <a:p>
            <a:pPr algn="ctr">
              <a:lnSpc>
                <a:spcPts val="6530"/>
              </a:lnSpc>
              <a:spcBef>
                <a:spcPct val="0"/>
              </a:spcBef>
            </a:pPr>
            <a:r>
              <a:rPr lang="en-US" sz="4664">
                <a:solidFill>
                  <a:srgbClr val="4B4848"/>
                </a:solidFill>
                <a:latin typeface="Dancing Script Bold"/>
              </a:rPr>
              <a:t>“Từ trực quan sinh động đến tư duy trừu tượng, và từ tư duy trừu tượng đến thực tiễn - đó là con đường biện chứng của sự nhận thức chân lý, của sự nhận thức thực tại khách quan"</a:t>
            </a:r>
          </a:p>
        </p:txBody>
      </p:sp>
      <p:grpSp>
        <p:nvGrpSpPr>
          <p:cNvPr name="Group 4" id="4"/>
          <p:cNvGrpSpPr/>
          <p:nvPr/>
        </p:nvGrpSpPr>
        <p:grpSpPr>
          <a:xfrm rot="0">
            <a:off x="8908015" y="3087364"/>
            <a:ext cx="7350145" cy="1282236"/>
            <a:chOff x="0" y="0"/>
            <a:chExt cx="9800193" cy="1709648"/>
          </a:xfrm>
        </p:grpSpPr>
        <p:sp>
          <p:nvSpPr>
            <p:cNvPr name="TextBox 5" id="5"/>
            <p:cNvSpPr txBox="true"/>
            <p:nvPr/>
          </p:nvSpPr>
          <p:spPr>
            <a:xfrm rot="0">
              <a:off x="0" y="29953"/>
              <a:ext cx="9800193" cy="1113889"/>
            </a:xfrm>
            <a:prstGeom prst="rect">
              <a:avLst/>
            </a:prstGeom>
          </p:spPr>
          <p:txBody>
            <a:bodyPr anchor="t" rtlCol="false" tIns="0" lIns="0" bIns="0" rIns="0">
              <a:spAutoFit/>
            </a:bodyPr>
            <a:lstStyle/>
            <a:p>
              <a:pPr>
                <a:lnSpc>
                  <a:spcPts val="3265"/>
                </a:lnSpc>
              </a:pPr>
              <a:r>
                <a:rPr lang="en-US" sz="2968">
                  <a:solidFill>
                    <a:srgbClr val="704324"/>
                  </a:solidFill>
                  <a:latin typeface="Baloo"/>
                </a:rPr>
                <a:t>Tóm lại con đường nhận thức của con người diễn ra như thế này là:</a:t>
              </a:r>
            </a:p>
          </p:txBody>
        </p:sp>
        <p:sp>
          <p:nvSpPr>
            <p:cNvPr name="TextBox 6" id="6"/>
            <p:cNvSpPr txBox="true"/>
            <p:nvPr/>
          </p:nvSpPr>
          <p:spPr>
            <a:xfrm rot="0">
              <a:off x="0" y="1412014"/>
              <a:ext cx="9800193" cy="304524"/>
            </a:xfrm>
            <a:prstGeom prst="rect">
              <a:avLst/>
            </a:prstGeom>
          </p:spPr>
          <p:txBody>
            <a:bodyPr anchor="t" rtlCol="false" tIns="0" lIns="0" bIns="0" rIns="0">
              <a:spAutoFit/>
            </a:bodyPr>
            <a:lstStyle/>
            <a:p>
              <a:pPr>
                <a:lnSpc>
                  <a:spcPts val="1920"/>
                </a:lnSpc>
                <a:spcBef>
                  <a:spcPct val="0"/>
                </a:spcBef>
              </a:pPr>
            </a:p>
          </p:txBody>
        </p:sp>
      </p:gr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BF3E4"/>
        </a:solidFill>
      </p:bgPr>
    </p:bg>
    <p:spTree>
      <p:nvGrpSpPr>
        <p:cNvPr id="1" name=""/>
        <p:cNvGrpSpPr/>
        <p:nvPr/>
      </p:nvGrpSpPr>
      <p:grpSpPr>
        <a:xfrm>
          <a:off x="0" y="0"/>
          <a:ext cx="0" cy="0"/>
          <a:chOff x="0" y="0"/>
          <a:chExt cx="0" cy="0"/>
        </a:xfrm>
      </p:grpSpPr>
      <p:sp>
        <p:nvSpPr>
          <p:cNvPr name="Freeform 2" id="2"/>
          <p:cNvSpPr/>
          <p:nvPr/>
        </p:nvSpPr>
        <p:spPr>
          <a:xfrm flipH="false" flipV="false" rot="0">
            <a:off x="376224" y="1705084"/>
            <a:ext cx="1304953" cy="739901"/>
          </a:xfrm>
          <a:custGeom>
            <a:avLst/>
            <a:gdLst/>
            <a:ahLst/>
            <a:cxnLst/>
            <a:rect r="r" b="b" t="t" l="l"/>
            <a:pathLst>
              <a:path h="739901" w="1304953">
                <a:moveTo>
                  <a:pt x="0" y="0"/>
                </a:moveTo>
                <a:lnTo>
                  <a:pt x="1304952" y="0"/>
                </a:lnTo>
                <a:lnTo>
                  <a:pt x="1304952" y="739901"/>
                </a:lnTo>
                <a:lnTo>
                  <a:pt x="0" y="73990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362672" y="3878640"/>
            <a:ext cx="6641629" cy="4451882"/>
          </a:xfrm>
          <a:custGeom>
            <a:avLst/>
            <a:gdLst/>
            <a:ahLst/>
            <a:cxnLst/>
            <a:rect r="r" b="b" t="t" l="l"/>
            <a:pathLst>
              <a:path h="4451882" w="6641629">
                <a:moveTo>
                  <a:pt x="0" y="0"/>
                </a:moveTo>
                <a:lnTo>
                  <a:pt x="6641629" y="0"/>
                </a:lnTo>
                <a:lnTo>
                  <a:pt x="6641629" y="4451882"/>
                </a:lnTo>
                <a:lnTo>
                  <a:pt x="0" y="445188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w="114300" cap="rnd">
            <a:solidFill>
              <a:srgbClr val="F845B3"/>
            </a:solidFill>
            <a:prstDash val="dash"/>
            <a:round/>
          </a:ln>
        </p:spPr>
      </p:sp>
      <p:sp>
        <p:nvSpPr>
          <p:cNvPr name="TextBox 4" id="4"/>
          <p:cNvSpPr txBox="true"/>
          <p:nvPr/>
        </p:nvSpPr>
        <p:spPr>
          <a:xfrm rot="0">
            <a:off x="9139238" y="3990975"/>
            <a:ext cx="9525" cy="1152525"/>
          </a:xfrm>
          <a:prstGeom prst="rect">
            <a:avLst/>
          </a:prstGeom>
        </p:spPr>
        <p:txBody>
          <a:bodyPr anchor="t" rtlCol="false" tIns="0" lIns="0" bIns="0" rIns="0">
            <a:spAutoFit/>
          </a:bodyPr>
          <a:lstStyle/>
          <a:p>
            <a:pPr algn="ctr">
              <a:lnSpc>
                <a:spcPts val="9009"/>
              </a:lnSpc>
              <a:spcBef>
                <a:spcPct val="0"/>
              </a:spcBef>
            </a:pPr>
          </a:p>
        </p:txBody>
      </p:sp>
      <p:sp>
        <p:nvSpPr>
          <p:cNvPr name="TextBox 5" id="5"/>
          <p:cNvSpPr txBox="true"/>
          <p:nvPr/>
        </p:nvSpPr>
        <p:spPr>
          <a:xfrm rot="0">
            <a:off x="6660832" y="205912"/>
            <a:ext cx="4975860" cy="990600"/>
          </a:xfrm>
          <a:prstGeom prst="rect">
            <a:avLst/>
          </a:prstGeom>
        </p:spPr>
        <p:txBody>
          <a:bodyPr anchor="t" rtlCol="false" tIns="0" lIns="0" bIns="0" rIns="0">
            <a:spAutoFit/>
          </a:bodyPr>
          <a:lstStyle/>
          <a:p>
            <a:pPr algn="ctr">
              <a:lnSpc>
                <a:spcPts val="7809"/>
              </a:lnSpc>
              <a:spcBef>
                <a:spcPct val="0"/>
              </a:spcBef>
            </a:pPr>
            <a:r>
              <a:rPr lang="en-US" sz="6507">
                <a:solidFill>
                  <a:srgbClr val="A37250"/>
                </a:solidFill>
                <a:latin typeface="Paytone One"/>
              </a:rPr>
              <a:t>NHẬN THỨC</a:t>
            </a:r>
          </a:p>
        </p:txBody>
      </p:sp>
      <p:sp>
        <p:nvSpPr>
          <p:cNvPr name="TextBox 6" id="6"/>
          <p:cNvSpPr txBox="true"/>
          <p:nvPr/>
        </p:nvSpPr>
        <p:spPr>
          <a:xfrm rot="0">
            <a:off x="2010682" y="1192155"/>
            <a:ext cx="14651809" cy="1671402"/>
          </a:xfrm>
          <a:prstGeom prst="rect">
            <a:avLst/>
          </a:prstGeom>
        </p:spPr>
        <p:txBody>
          <a:bodyPr anchor="t" rtlCol="false" tIns="0" lIns="0" bIns="0" rIns="0">
            <a:spAutoFit/>
          </a:bodyPr>
          <a:lstStyle/>
          <a:p>
            <a:pPr algn="just">
              <a:lnSpc>
                <a:spcPts val="4475"/>
              </a:lnSpc>
            </a:pPr>
            <a:r>
              <a:rPr lang="en-US" sz="3196">
                <a:solidFill>
                  <a:srgbClr val="925A33"/>
                </a:solidFill>
                <a:latin typeface="Sansita Bold"/>
              </a:rPr>
              <a:t>Là một quá trình phản ánh tích cực, tự giác và sáng tạo thế giới khách quan vào bộ óc con người trên cơ sở thực tiễn, nhằm sáng tạo ra những tri thức về thế giới khách quan và nó trải qua hai giai đoạn.</a:t>
            </a:r>
          </a:p>
        </p:txBody>
      </p:sp>
      <p:sp>
        <p:nvSpPr>
          <p:cNvPr name="Freeform 7" id="7"/>
          <p:cNvSpPr/>
          <p:nvPr/>
        </p:nvSpPr>
        <p:spPr>
          <a:xfrm flipH="false" flipV="false" rot="0">
            <a:off x="10282238" y="3878640"/>
            <a:ext cx="6641629" cy="4451882"/>
          </a:xfrm>
          <a:custGeom>
            <a:avLst/>
            <a:gdLst/>
            <a:ahLst/>
            <a:cxnLst/>
            <a:rect r="r" b="b" t="t" l="l"/>
            <a:pathLst>
              <a:path h="4451882" w="6641629">
                <a:moveTo>
                  <a:pt x="0" y="0"/>
                </a:moveTo>
                <a:lnTo>
                  <a:pt x="6641629" y="0"/>
                </a:lnTo>
                <a:lnTo>
                  <a:pt x="6641629" y="4451882"/>
                </a:lnTo>
                <a:lnTo>
                  <a:pt x="0" y="445188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w="114300" cap="rnd">
            <a:solidFill>
              <a:srgbClr val="A4447E"/>
            </a:solidFill>
            <a:prstDash val="dash"/>
            <a:round/>
          </a:ln>
        </p:spPr>
      </p:sp>
      <p:sp>
        <p:nvSpPr>
          <p:cNvPr name="TextBox 8" id="8"/>
          <p:cNvSpPr txBox="true"/>
          <p:nvPr/>
        </p:nvSpPr>
        <p:spPr>
          <a:xfrm rot="0">
            <a:off x="1364133" y="4133217"/>
            <a:ext cx="6641629" cy="438783"/>
          </a:xfrm>
          <a:prstGeom prst="rect">
            <a:avLst/>
          </a:prstGeom>
        </p:spPr>
        <p:txBody>
          <a:bodyPr anchor="t" rtlCol="false" tIns="0" lIns="0" bIns="0" rIns="0">
            <a:spAutoFit/>
          </a:bodyPr>
          <a:lstStyle/>
          <a:p>
            <a:pPr algn="ctr">
              <a:lnSpc>
                <a:spcPts val="3640"/>
              </a:lnSpc>
            </a:pPr>
            <a:r>
              <a:rPr lang="en-US" sz="2600">
                <a:solidFill>
                  <a:srgbClr val="A4447E"/>
                </a:solidFill>
                <a:latin typeface="Baloo"/>
              </a:rPr>
              <a:t>NHẬN THỨC CẢM TÍNH</a:t>
            </a:r>
          </a:p>
        </p:txBody>
      </p:sp>
      <p:sp>
        <p:nvSpPr>
          <p:cNvPr name="TextBox 9" id="9"/>
          <p:cNvSpPr txBox="true"/>
          <p:nvPr/>
        </p:nvSpPr>
        <p:spPr>
          <a:xfrm rot="0">
            <a:off x="10282238" y="4133217"/>
            <a:ext cx="6641629" cy="438783"/>
          </a:xfrm>
          <a:prstGeom prst="rect">
            <a:avLst/>
          </a:prstGeom>
        </p:spPr>
        <p:txBody>
          <a:bodyPr anchor="t" rtlCol="false" tIns="0" lIns="0" bIns="0" rIns="0">
            <a:spAutoFit/>
          </a:bodyPr>
          <a:lstStyle/>
          <a:p>
            <a:pPr algn="ctr">
              <a:lnSpc>
                <a:spcPts val="3640"/>
              </a:lnSpc>
            </a:pPr>
            <a:r>
              <a:rPr lang="en-US" sz="2600">
                <a:solidFill>
                  <a:srgbClr val="F845B3"/>
                </a:solidFill>
                <a:latin typeface="Baloo"/>
              </a:rPr>
              <a:t>NHẬN THỨC LÝ TÍNH</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2461641"/>
            <a:ext cx="4845892" cy="7208953"/>
            <a:chOff x="0" y="0"/>
            <a:chExt cx="1276284" cy="1898654"/>
          </a:xfrm>
        </p:grpSpPr>
        <p:sp>
          <p:nvSpPr>
            <p:cNvPr name="Freeform 3" id="3"/>
            <p:cNvSpPr/>
            <p:nvPr/>
          </p:nvSpPr>
          <p:spPr>
            <a:xfrm flipH="false" flipV="false" rot="0">
              <a:off x="0" y="0"/>
              <a:ext cx="1276284" cy="1898654"/>
            </a:xfrm>
            <a:custGeom>
              <a:avLst/>
              <a:gdLst/>
              <a:ahLst/>
              <a:cxnLst/>
              <a:rect r="r" b="b" t="t" l="l"/>
              <a:pathLst>
                <a:path h="1898654" w="1276284">
                  <a:moveTo>
                    <a:pt x="0" y="0"/>
                  </a:moveTo>
                  <a:lnTo>
                    <a:pt x="1276284" y="0"/>
                  </a:lnTo>
                  <a:lnTo>
                    <a:pt x="1276284" y="1898654"/>
                  </a:lnTo>
                  <a:lnTo>
                    <a:pt x="0" y="1898654"/>
                  </a:lnTo>
                  <a:close/>
                </a:path>
              </a:pathLst>
            </a:custGeom>
            <a:solidFill>
              <a:srgbClr val="FBF3E4"/>
            </a:solidFill>
          </p:spPr>
        </p:sp>
        <p:sp>
          <p:nvSpPr>
            <p:cNvPr name="TextBox 4" id="4"/>
            <p:cNvSpPr txBox="true"/>
            <p:nvPr/>
          </p:nvSpPr>
          <p:spPr>
            <a:xfrm>
              <a:off x="0" y="-47625"/>
              <a:ext cx="1276284" cy="1946279"/>
            </a:xfrm>
            <a:prstGeom prst="rect">
              <a:avLst/>
            </a:prstGeom>
          </p:spPr>
          <p:txBody>
            <a:bodyPr anchor="ctr" rtlCol="false" tIns="50800" lIns="50800" bIns="50800" rIns="50800"/>
            <a:lstStyle/>
            <a:p>
              <a:pPr algn="ctr">
                <a:lnSpc>
                  <a:spcPts val="3640"/>
                </a:lnSpc>
              </a:pPr>
              <a:r>
                <a:rPr lang="en-US" sz="2600">
                  <a:solidFill>
                    <a:srgbClr val="590A0A"/>
                  </a:solidFill>
                  <a:latin typeface="Baloo"/>
                </a:rPr>
                <a:t> </a:t>
              </a:r>
            </a:p>
          </p:txBody>
        </p:sp>
      </p:grpSp>
      <p:sp>
        <p:nvSpPr>
          <p:cNvPr name="AutoShape 5" id="5"/>
          <p:cNvSpPr/>
          <p:nvPr/>
        </p:nvSpPr>
        <p:spPr>
          <a:xfrm rot="0">
            <a:off x="0" y="0"/>
            <a:ext cx="18288000" cy="10287000"/>
          </a:xfrm>
          <a:prstGeom prst="rect">
            <a:avLst/>
          </a:prstGeom>
          <a:solidFill>
            <a:srgbClr val="FBF3E4"/>
          </a:solidFill>
        </p:spPr>
      </p:sp>
      <p:sp>
        <p:nvSpPr>
          <p:cNvPr name="Freeform 6" id="6"/>
          <p:cNvSpPr/>
          <p:nvPr/>
        </p:nvSpPr>
        <p:spPr>
          <a:xfrm flipH="false" flipV="false" rot="0">
            <a:off x="471604" y="1387330"/>
            <a:ext cx="1114192" cy="631741"/>
          </a:xfrm>
          <a:custGeom>
            <a:avLst/>
            <a:gdLst/>
            <a:ahLst/>
            <a:cxnLst/>
            <a:rect r="r" b="b" t="t" l="l"/>
            <a:pathLst>
              <a:path h="631741" w="1114192">
                <a:moveTo>
                  <a:pt x="0" y="0"/>
                </a:moveTo>
                <a:lnTo>
                  <a:pt x="1114192" y="0"/>
                </a:lnTo>
                <a:lnTo>
                  <a:pt x="1114192" y="631741"/>
                </a:lnTo>
                <a:lnTo>
                  <a:pt x="0" y="63174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7" id="7"/>
          <p:cNvGrpSpPr/>
          <p:nvPr/>
        </p:nvGrpSpPr>
        <p:grpSpPr>
          <a:xfrm rot="0">
            <a:off x="6612518" y="2461641"/>
            <a:ext cx="4954427" cy="7208953"/>
            <a:chOff x="0" y="0"/>
            <a:chExt cx="1304870" cy="1898654"/>
          </a:xfrm>
        </p:grpSpPr>
        <p:sp>
          <p:nvSpPr>
            <p:cNvPr name="Freeform 8" id="8"/>
            <p:cNvSpPr/>
            <p:nvPr/>
          </p:nvSpPr>
          <p:spPr>
            <a:xfrm flipH="false" flipV="false" rot="0">
              <a:off x="0" y="0"/>
              <a:ext cx="1304870" cy="1898654"/>
            </a:xfrm>
            <a:custGeom>
              <a:avLst/>
              <a:gdLst/>
              <a:ahLst/>
              <a:cxnLst/>
              <a:rect r="r" b="b" t="t" l="l"/>
              <a:pathLst>
                <a:path h="1898654" w="1304870">
                  <a:moveTo>
                    <a:pt x="0" y="0"/>
                  </a:moveTo>
                  <a:lnTo>
                    <a:pt x="1304870" y="0"/>
                  </a:lnTo>
                  <a:lnTo>
                    <a:pt x="1304870" y="1898654"/>
                  </a:lnTo>
                  <a:lnTo>
                    <a:pt x="0" y="1898654"/>
                  </a:lnTo>
                  <a:close/>
                </a:path>
              </a:pathLst>
            </a:custGeom>
            <a:solidFill>
              <a:srgbClr val="FBF3E4"/>
            </a:solidFill>
          </p:spPr>
        </p:sp>
        <p:sp>
          <p:nvSpPr>
            <p:cNvPr name="TextBox 9" id="9"/>
            <p:cNvSpPr txBox="true"/>
            <p:nvPr/>
          </p:nvSpPr>
          <p:spPr>
            <a:xfrm>
              <a:off x="0" y="-47625"/>
              <a:ext cx="1304870" cy="1946279"/>
            </a:xfrm>
            <a:prstGeom prst="rect">
              <a:avLst/>
            </a:prstGeom>
          </p:spPr>
          <p:txBody>
            <a:bodyPr anchor="ctr" rtlCol="false" tIns="50800" lIns="50800" bIns="50800" rIns="50800"/>
            <a:lstStyle/>
            <a:p>
              <a:pPr algn="ctr">
                <a:lnSpc>
                  <a:spcPts val="3640"/>
                </a:lnSpc>
              </a:pPr>
            </a:p>
          </p:txBody>
        </p:sp>
      </p:grpSp>
      <p:grpSp>
        <p:nvGrpSpPr>
          <p:cNvPr name="Group 10" id="10"/>
          <p:cNvGrpSpPr/>
          <p:nvPr/>
        </p:nvGrpSpPr>
        <p:grpSpPr>
          <a:xfrm rot="0">
            <a:off x="12464815" y="2461641"/>
            <a:ext cx="4949404" cy="7208953"/>
            <a:chOff x="0" y="0"/>
            <a:chExt cx="1303547" cy="1898654"/>
          </a:xfrm>
        </p:grpSpPr>
        <p:sp>
          <p:nvSpPr>
            <p:cNvPr name="Freeform 11" id="11"/>
            <p:cNvSpPr/>
            <p:nvPr/>
          </p:nvSpPr>
          <p:spPr>
            <a:xfrm flipH="false" flipV="false" rot="0">
              <a:off x="0" y="0"/>
              <a:ext cx="1303547" cy="1898654"/>
            </a:xfrm>
            <a:custGeom>
              <a:avLst/>
              <a:gdLst/>
              <a:ahLst/>
              <a:cxnLst/>
              <a:rect r="r" b="b" t="t" l="l"/>
              <a:pathLst>
                <a:path h="1898654" w="1303547">
                  <a:moveTo>
                    <a:pt x="0" y="0"/>
                  </a:moveTo>
                  <a:lnTo>
                    <a:pt x="1303547" y="0"/>
                  </a:lnTo>
                  <a:lnTo>
                    <a:pt x="1303547" y="1898654"/>
                  </a:lnTo>
                  <a:lnTo>
                    <a:pt x="0" y="1898654"/>
                  </a:lnTo>
                  <a:close/>
                </a:path>
              </a:pathLst>
            </a:custGeom>
            <a:solidFill>
              <a:srgbClr val="FBF3E4"/>
            </a:solidFill>
          </p:spPr>
        </p:sp>
        <p:sp>
          <p:nvSpPr>
            <p:cNvPr name="TextBox 12" id="12"/>
            <p:cNvSpPr txBox="true"/>
            <p:nvPr/>
          </p:nvSpPr>
          <p:spPr>
            <a:xfrm>
              <a:off x="0" y="-47625"/>
              <a:ext cx="1303547" cy="1946279"/>
            </a:xfrm>
            <a:prstGeom prst="rect">
              <a:avLst/>
            </a:prstGeom>
          </p:spPr>
          <p:txBody>
            <a:bodyPr anchor="ctr" rtlCol="false" tIns="50800" lIns="50800" bIns="50800" rIns="50800"/>
            <a:lstStyle/>
            <a:p>
              <a:pPr algn="ctr">
                <a:lnSpc>
                  <a:spcPts val="3640"/>
                </a:lnSpc>
              </a:pPr>
            </a:p>
          </p:txBody>
        </p:sp>
      </p:grpSp>
      <p:sp>
        <p:nvSpPr>
          <p:cNvPr name="Freeform 13" id="13"/>
          <p:cNvSpPr/>
          <p:nvPr/>
        </p:nvSpPr>
        <p:spPr>
          <a:xfrm flipH="false" flipV="false" rot="0">
            <a:off x="1338403" y="7590796"/>
            <a:ext cx="1057889" cy="921325"/>
          </a:xfrm>
          <a:custGeom>
            <a:avLst/>
            <a:gdLst/>
            <a:ahLst/>
            <a:cxnLst/>
            <a:rect r="r" b="b" t="t" l="l"/>
            <a:pathLst>
              <a:path h="921325" w="1057889">
                <a:moveTo>
                  <a:pt x="0" y="0"/>
                </a:moveTo>
                <a:lnTo>
                  <a:pt x="1057889" y="0"/>
                </a:lnTo>
                <a:lnTo>
                  <a:pt x="1057889" y="921325"/>
                </a:lnTo>
                <a:lnTo>
                  <a:pt x="0" y="92132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4" id="14"/>
          <p:cNvSpPr/>
          <p:nvPr/>
        </p:nvSpPr>
        <p:spPr>
          <a:xfrm flipH="true" flipV="false" rot="0">
            <a:off x="2027334" y="7590796"/>
            <a:ext cx="1505017" cy="2079797"/>
          </a:xfrm>
          <a:custGeom>
            <a:avLst/>
            <a:gdLst/>
            <a:ahLst/>
            <a:cxnLst/>
            <a:rect r="r" b="b" t="t" l="l"/>
            <a:pathLst>
              <a:path h="2079797" w="1505017">
                <a:moveTo>
                  <a:pt x="1505017" y="0"/>
                </a:moveTo>
                <a:lnTo>
                  <a:pt x="0" y="0"/>
                </a:lnTo>
                <a:lnTo>
                  <a:pt x="0" y="2079798"/>
                </a:lnTo>
                <a:lnTo>
                  <a:pt x="1505017" y="2079798"/>
                </a:lnTo>
                <a:lnTo>
                  <a:pt x="1505017" y="0"/>
                </a:lnTo>
                <a:close/>
              </a:path>
            </a:pathLst>
          </a:custGeom>
          <a:blipFill>
            <a:blip r:embed="rId6">
              <a:extLst>
                <a:ext uri="{96DAC541-7B7A-43D3-8B79-37D633B846F1}">
                  <asvg:svgBlip xmlns:asvg="http://schemas.microsoft.com/office/drawing/2016/SVG/main" r:embed="rId7"/>
                </a:ext>
              </a:extLst>
            </a:blip>
            <a:stretch>
              <a:fillRect l="0" t="0" r="0" b="0"/>
            </a:stretch>
          </a:blipFill>
        </p:spPr>
      </p:sp>
      <p:pic>
        <p:nvPicPr>
          <p:cNvPr name="Picture 15" id="15"/>
          <p:cNvPicPr>
            <a:picLocks noChangeAspect="true"/>
          </p:cNvPicPr>
          <p:nvPr/>
        </p:nvPicPr>
        <p:blipFill>
          <a:blip r:embed="rId8"/>
          <a:srcRect l="0" t="0" r="0" b="0"/>
          <a:stretch>
            <a:fillRect/>
          </a:stretch>
        </p:blipFill>
        <p:spPr>
          <a:xfrm flipH="false" flipV="false" rot="0">
            <a:off x="3084684" y="6227179"/>
            <a:ext cx="1961731" cy="1912687"/>
          </a:xfrm>
          <a:prstGeom prst="rect">
            <a:avLst/>
          </a:prstGeom>
        </p:spPr>
      </p:pic>
      <p:sp>
        <p:nvSpPr>
          <p:cNvPr name="Freeform 16" id="16"/>
          <p:cNvSpPr/>
          <p:nvPr/>
        </p:nvSpPr>
        <p:spPr>
          <a:xfrm flipH="false" flipV="false" rot="0">
            <a:off x="3441326" y="8358874"/>
            <a:ext cx="624223" cy="543642"/>
          </a:xfrm>
          <a:custGeom>
            <a:avLst/>
            <a:gdLst/>
            <a:ahLst/>
            <a:cxnLst/>
            <a:rect r="r" b="b" t="t" l="l"/>
            <a:pathLst>
              <a:path h="543642" w="624223">
                <a:moveTo>
                  <a:pt x="0" y="0"/>
                </a:moveTo>
                <a:lnTo>
                  <a:pt x="624223" y="0"/>
                </a:lnTo>
                <a:lnTo>
                  <a:pt x="624223" y="543642"/>
                </a:lnTo>
                <a:lnTo>
                  <a:pt x="0" y="54364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7" id="17"/>
          <p:cNvSpPr/>
          <p:nvPr/>
        </p:nvSpPr>
        <p:spPr>
          <a:xfrm flipH="false" flipV="false" rot="0">
            <a:off x="7561401" y="5329112"/>
            <a:ext cx="2725444" cy="2353325"/>
          </a:xfrm>
          <a:custGeom>
            <a:avLst/>
            <a:gdLst/>
            <a:ahLst/>
            <a:cxnLst/>
            <a:rect r="r" b="b" t="t" l="l"/>
            <a:pathLst>
              <a:path h="2353325" w="2725444">
                <a:moveTo>
                  <a:pt x="0" y="0"/>
                </a:moveTo>
                <a:lnTo>
                  <a:pt x="2725444" y="0"/>
                </a:lnTo>
                <a:lnTo>
                  <a:pt x="2725444" y="2353325"/>
                </a:lnTo>
                <a:lnTo>
                  <a:pt x="0" y="2353325"/>
                </a:lnTo>
                <a:lnTo>
                  <a:pt x="0" y="0"/>
                </a:lnTo>
                <a:close/>
              </a:path>
            </a:pathLst>
          </a:custGeom>
          <a:blipFill>
            <a:blip r:embed="rId9"/>
            <a:stretch>
              <a:fillRect l="0" t="-667" r="0" b="-667"/>
            </a:stretch>
          </a:blipFill>
        </p:spPr>
      </p:sp>
      <p:sp>
        <p:nvSpPr>
          <p:cNvPr name="Freeform 18" id="18"/>
          <p:cNvSpPr/>
          <p:nvPr/>
        </p:nvSpPr>
        <p:spPr>
          <a:xfrm flipH="false" flipV="false" rot="-5400000">
            <a:off x="9038652" y="7162813"/>
            <a:ext cx="805051" cy="1279705"/>
          </a:xfrm>
          <a:custGeom>
            <a:avLst/>
            <a:gdLst/>
            <a:ahLst/>
            <a:cxnLst/>
            <a:rect r="r" b="b" t="t" l="l"/>
            <a:pathLst>
              <a:path h="1279705" w="805051">
                <a:moveTo>
                  <a:pt x="0" y="0"/>
                </a:moveTo>
                <a:lnTo>
                  <a:pt x="805050" y="0"/>
                </a:lnTo>
                <a:lnTo>
                  <a:pt x="805050" y="1279705"/>
                </a:lnTo>
                <a:lnTo>
                  <a:pt x="0" y="1279705"/>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9" id="19"/>
          <p:cNvSpPr/>
          <p:nvPr/>
        </p:nvSpPr>
        <p:spPr>
          <a:xfrm flipH="true" flipV="false" rot="4536165">
            <a:off x="7229203" y="7318127"/>
            <a:ext cx="704772" cy="1120302"/>
          </a:xfrm>
          <a:custGeom>
            <a:avLst/>
            <a:gdLst/>
            <a:ahLst/>
            <a:cxnLst/>
            <a:rect r="r" b="b" t="t" l="l"/>
            <a:pathLst>
              <a:path h="1120302" w="704772">
                <a:moveTo>
                  <a:pt x="704771" y="0"/>
                </a:moveTo>
                <a:lnTo>
                  <a:pt x="0" y="0"/>
                </a:lnTo>
                <a:lnTo>
                  <a:pt x="0" y="1120301"/>
                </a:lnTo>
                <a:lnTo>
                  <a:pt x="704771" y="1120301"/>
                </a:lnTo>
                <a:lnTo>
                  <a:pt x="704771"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20" id="20"/>
          <p:cNvSpPr/>
          <p:nvPr/>
        </p:nvSpPr>
        <p:spPr>
          <a:xfrm flipH="true" flipV="false" rot="1984342">
            <a:off x="8022553" y="7631029"/>
            <a:ext cx="733407" cy="1165820"/>
          </a:xfrm>
          <a:custGeom>
            <a:avLst/>
            <a:gdLst/>
            <a:ahLst/>
            <a:cxnLst/>
            <a:rect r="r" b="b" t="t" l="l"/>
            <a:pathLst>
              <a:path h="1165820" w="733407">
                <a:moveTo>
                  <a:pt x="733406" y="0"/>
                </a:moveTo>
                <a:lnTo>
                  <a:pt x="0" y="0"/>
                </a:lnTo>
                <a:lnTo>
                  <a:pt x="0" y="1165820"/>
                </a:lnTo>
                <a:lnTo>
                  <a:pt x="733406" y="1165820"/>
                </a:lnTo>
                <a:lnTo>
                  <a:pt x="733406"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21" id="21"/>
          <p:cNvSpPr/>
          <p:nvPr/>
        </p:nvSpPr>
        <p:spPr>
          <a:xfrm flipH="false" flipV="false" rot="0">
            <a:off x="14491121" y="5255590"/>
            <a:ext cx="2575334" cy="2144551"/>
          </a:xfrm>
          <a:custGeom>
            <a:avLst/>
            <a:gdLst/>
            <a:ahLst/>
            <a:cxnLst/>
            <a:rect r="r" b="b" t="t" l="l"/>
            <a:pathLst>
              <a:path h="2144551" w="2575334">
                <a:moveTo>
                  <a:pt x="0" y="0"/>
                </a:moveTo>
                <a:lnTo>
                  <a:pt x="2575333" y="0"/>
                </a:lnTo>
                <a:lnTo>
                  <a:pt x="2575333" y="2144550"/>
                </a:lnTo>
                <a:lnTo>
                  <a:pt x="0" y="214455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22" id="22"/>
          <p:cNvSpPr/>
          <p:nvPr/>
        </p:nvSpPr>
        <p:spPr>
          <a:xfrm flipH="false" flipV="false" rot="0">
            <a:off x="15014527" y="5646115"/>
            <a:ext cx="1330607" cy="1116046"/>
          </a:xfrm>
          <a:custGeom>
            <a:avLst/>
            <a:gdLst/>
            <a:ahLst/>
            <a:cxnLst/>
            <a:rect r="r" b="b" t="t" l="l"/>
            <a:pathLst>
              <a:path h="1116046" w="1330607">
                <a:moveTo>
                  <a:pt x="0" y="0"/>
                </a:moveTo>
                <a:lnTo>
                  <a:pt x="1330607" y="0"/>
                </a:lnTo>
                <a:lnTo>
                  <a:pt x="1330607" y="1116046"/>
                </a:lnTo>
                <a:lnTo>
                  <a:pt x="0" y="1116046"/>
                </a:lnTo>
                <a:lnTo>
                  <a:pt x="0" y="0"/>
                </a:lnTo>
                <a:close/>
              </a:path>
            </a:pathLst>
          </a:custGeom>
          <a:blipFill>
            <a:blip r:embed="rId14"/>
            <a:stretch>
              <a:fillRect l="0" t="0" r="0" b="0"/>
            </a:stretch>
          </a:blipFill>
          <a:ln cap="sq">
            <a:noFill/>
            <a:prstDash val="solid"/>
            <a:miter/>
          </a:ln>
        </p:spPr>
      </p:sp>
      <p:sp>
        <p:nvSpPr>
          <p:cNvPr name="Freeform 23" id="23"/>
          <p:cNvSpPr/>
          <p:nvPr/>
        </p:nvSpPr>
        <p:spPr>
          <a:xfrm flipH="false" flipV="false" rot="0">
            <a:off x="13349443" y="7428715"/>
            <a:ext cx="1949195" cy="2241878"/>
          </a:xfrm>
          <a:custGeom>
            <a:avLst/>
            <a:gdLst/>
            <a:ahLst/>
            <a:cxnLst/>
            <a:rect r="r" b="b" t="t" l="l"/>
            <a:pathLst>
              <a:path h="2241878" w="1949195">
                <a:moveTo>
                  <a:pt x="0" y="0"/>
                </a:moveTo>
                <a:lnTo>
                  <a:pt x="1949195" y="0"/>
                </a:lnTo>
                <a:lnTo>
                  <a:pt x="1949195" y="2241879"/>
                </a:lnTo>
                <a:lnTo>
                  <a:pt x="0" y="2241879"/>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TextBox 24" id="24"/>
          <p:cNvSpPr txBox="true"/>
          <p:nvPr/>
        </p:nvSpPr>
        <p:spPr>
          <a:xfrm rot="0">
            <a:off x="5823185" y="353826"/>
            <a:ext cx="6641629" cy="854075"/>
          </a:xfrm>
          <a:prstGeom prst="rect">
            <a:avLst/>
          </a:prstGeom>
        </p:spPr>
        <p:txBody>
          <a:bodyPr anchor="t" rtlCol="false" tIns="0" lIns="0" bIns="0" rIns="0">
            <a:spAutoFit/>
          </a:bodyPr>
          <a:lstStyle/>
          <a:p>
            <a:pPr algn="ctr">
              <a:lnSpc>
                <a:spcPts val="7000"/>
              </a:lnSpc>
            </a:pPr>
            <a:r>
              <a:rPr lang="en-US" sz="5000">
                <a:solidFill>
                  <a:srgbClr val="A4447E"/>
                </a:solidFill>
                <a:latin typeface="Baloo Bhai"/>
              </a:rPr>
              <a:t>NHẬN THỨC CẢM TÍNH</a:t>
            </a:r>
          </a:p>
        </p:txBody>
      </p:sp>
      <p:sp>
        <p:nvSpPr>
          <p:cNvPr name="TextBox 25" id="25"/>
          <p:cNvSpPr txBox="true"/>
          <p:nvPr/>
        </p:nvSpPr>
        <p:spPr>
          <a:xfrm rot="0">
            <a:off x="1867348" y="1141226"/>
            <a:ext cx="15391952" cy="1057275"/>
          </a:xfrm>
          <a:prstGeom prst="rect">
            <a:avLst/>
          </a:prstGeom>
        </p:spPr>
        <p:txBody>
          <a:bodyPr anchor="t" rtlCol="false" tIns="0" lIns="0" bIns="0" rIns="0">
            <a:spAutoFit/>
          </a:bodyPr>
          <a:lstStyle/>
          <a:p>
            <a:pPr>
              <a:lnSpc>
                <a:spcPts val="4200"/>
              </a:lnSpc>
            </a:pPr>
            <a:r>
              <a:rPr lang="en-US" sz="3000" spc="9">
                <a:solidFill>
                  <a:srgbClr val="96336F"/>
                </a:solidFill>
                <a:latin typeface="Sansita Bold"/>
              </a:rPr>
              <a:t>Là sự phản ánh trực tiếp khách thể thông qua các giác quan, được diễn ra với ba hình thức: cảm giác, tri giác và biểu tượng.</a:t>
            </a:r>
          </a:p>
        </p:txBody>
      </p:sp>
      <p:sp>
        <p:nvSpPr>
          <p:cNvPr name="TextBox 26" id="26"/>
          <p:cNvSpPr txBox="true"/>
          <p:nvPr/>
        </p:nvSpPr>
        <p:spPr>
          <a:xfrm rot="0">
            <a:off x="1028700" y="2536685"/>
            <a:ext cx="4845892" cy="606424"/>
          </a:xfrm>
          <a:prstGeom prst="rect">
            <a:avLst/>
          </a:prstGeom>
        </p:spPr>
        <p:txBody>
          <a:bodyPr anchor="t" rtlCol="false" tIns="0" lIns="0" bIns="0" rIns="0">
            <a:spAutoFit/>
          </a:bodyPr>
          <a:lstStyle/>
          <a:p>
            <a:pPr algn="ctr">
              <a:lnSpc>
                <a:spcPts val="4900"/>
              </a:lnSpc>
              <a:spcBef>
                <a:spcPct val="0"/>
              </a:spcBef>
            </a:pPr>
            <a:r>
              <a:rPr lang="en-US" sz="3500">
                <a:solidFill>
                  <a:srgbClr val="EF2727"/>
                </a:solidFill>
                <a:latin typeface="Baloo"/>
              </a:rPr>
              <a:t>CẢM GIÁC</a:t>
            </a:r>
          </a:p>
        </p:txBody>
      </p:sp>
      <p:sp>
        <p:nvSpPr>
          <p:cNvPr name="TextBox 27" id="27"/>
          <p:cNvSpPr txBox="true"/>
          <p:nvPr/>
        </p:nvSpPr>
        <p:spPr>
          <a:xfrm rot="0">
            <a:off x="6721054" y="2536685"/>
            <a:ext cx="4845892" cy="606424"/>
          </a:xfrm>
          <a:prstGeom prst="rect">
            <a:avLst/>
          </a:prstGeom>
        </p:spPr>
        <p:txBody>
          <a:bodyPr anchor="t" rtlCol="false" tIns="0" lIns="0" bIns="0" rIns="0">
            <a:spAutoFit/>
          </a:bodyPr>
          <a:lstStyle/>
          <a:p>
            <a:pPr algn="ctr">
              <a:lnSpc>
                <a:spcPts val="4900"/>
              </a:lnSpc>
              <a:spcBef>
                <a:spcPct val="0"/>
              </a:spcBef>
            </a:pPr>
            <a:r>
              <a:rPr lang="en-US" sz="3500">
                <a:solidFill>
                  <a:srgbClr val="F4A203"/>
                </a:solidFill>
                <a:latin typeface="Baloo"/>
              </a:rPr>
              <a:t>TRI GIÁC</a:t>
            </a:r>
          </a:p>
        </p:txBody>
      </p:sp>
      <p:sp>
        <p:nvSpPr>
          <p:cNvPr name="TextBox 28" id="28"/>
          <p:cNvSpPr txBox="true"/>
          <p:nvPr/>
        </p:nvSpPr>
        <p:spPr>
          <a:xfrm rot="0">
            <a:off x="12414671" y="2536685"/>
            <a:ext cx="4845892" cy="606424"/>
          </a:xfrm>
          <a:prstGeom prst="rect">
            <a:avLst/>
          </a:prstGeom>
        </p:spPr>
        <p:txBody>
          <a:bodyPr anchor="t" rtlCol="false" tIns="0" lIns="0" bIns="0" rIns="0">
            <a:spAutoFit/>
          </a:bodyPr>
          <a:lstStyle/>
          <a:p>
            <a:pPr algn="ctr">
              <a:lnSpc>
                <a:spcPts val="4900"/>
              </a:lnSpc>
              <a:spcBef>
                <a:spcPct val="0"/>
              </a:spcBef>
            </a:pPr>
            <a:r>
              <a:rPr lang="en-US" sz="3500">
                <a:solidFill>
                  <a:srgbClr val="1AA69A"/>
                </a:solidFill>
                <a:latin typeface="Baloo"/>
              </a:rPr>
              <a:t>BIỂU TƯỢNG</a:t>
            </a:r>
          </a:p>
        </p:txBody>
      </p:sp>
      <p:sp>
        <p:nvSpPr>
          <p:cNvPr name="TextBox 29" id="29"/>
          <p:cNvSpPr txBox="true"/>
          <p:nvPr/>
        </p:nvSpPr>
        <p:spPr>
          <a:xfrm rot="0">
            <a:off x="1028700" y="3102900"/>
            <a:ext cx="4845892" cy="3124279"/>
          </a:xfrm>
          <a:prstGeom prst="rect">
            <a:avLst/>
          </a:prstGeom>
        </p:spPr>
        <p:txBody>
          <a:bodyPr anchor="t" rtlCol="false" tIns="0" lIns="0" bIns="0" rIns="0">
            <a:spAutoFit/>
          </a:bodyPr>
          <a:lstStyle/>
          <a:p>
            <a:pPr algn="just">
              <a:lnSpc>
                <a:spcPts val="4195"/>
              </a:lnSpc>
            </a:pPr>
            <a:r>
              <a:rPr lang="en-US" sz="2996" spc="8">
                <a:solidFill>
                  <a:srgbClr val="C64646"/>
                </a:solidFill>
                <a:latin typeface="Sansita"/>
              </a:rPr>
              <a:t>Nảy sinh do sự tác động trực tiếp của khách thể lên các giác quan của con người hình thành tri thức giản đơn nhất về một thuộc tính riêng lẻ của sự vật.</a:t>
            </a:r>
          </a:p>
        </p:txBody>
      </p:sp>
      <p:sp>
        <p:nvSpPr>
          <p:cNvPr name="TextBox 30" id="30"/>
          <p:cNvSpPr txBox="true"/>
          <p:nvPr/>
        </p:nvSpPr>
        <p:spPr>
          <a:xfrm rot="0">
            <a:off x="6721054" y="3102941"/>
            <a:ext cx="4845892" cy="1590674"/>
          </a:xfrm>
          <a:prstGeom prst="rect">
            <a:avLst/>
          </a:prstGeom>
        </p:spPr>
        <p:txBody>
          <a:bodyPr anchor="t" rtlCol="false" tIns="0" lIns="0" bIns="0" rIns="0">
            <a:spAutoFit/>
          </a:bodyPr>
          <a:lstStyle/>
          <a:p>
            <a:pPr algn="just">
              <a:lnSpc>
                <a:spcPts val="4200"/>
              </a:lnSpc>
              <a:spcBef>
                <a:spcPct val="0"/>
              </a:spcBef>
            </a:pPr>
            <a:r>
              <a:rPr lang="en-US" sz="3000" spc="9">
                <a:solidFill>
                  <a:srgbClr val="D69007"/>
                </a:solidFill>
                <a:latin typeface="Sansita"/>
              </a:rPr>
              <a:t>Là sự tổng hợp nhiều cảm giác, nó đem lại hình ảnh hoàn chỉnh hơn về sự vật.</a:t>
            </a:r>
          </a:p>
        </p:txBody>
      </p:sp>
      <p:sp>
        <p:nvSpPr>
          <p:cNvPr name="TextBox 31" id="31"/>
          <p:cNvSpPr txBox="true"/>
          <p:nvPr/>
        </p:nvSpPr>
        <p:spPr>
          <a:xfrm rot="0">
            <a:off x="12464815" y="3102941"/>
            <a:ext cx="4845892" cy="2124074"/>
          </a:xfrm>
          <a:prstGeom prst="rect">
            <a:avLst/>
          </a:prstGeom>
        </p:spPr>
        <p:txBody>
          <a:bodyPr anchor="t" rtlCol="false" tIns="0" lIns="0" bIns="0" rIns="0">
            <a:spAutoFit/>
          </a:bodyPr>
          <a:lstStyle/>
          <a:p>
            <a:pPr algn="just">
              <a:lnSpc>
                <a:spcPts val="4200"/>
              </a:lnSpc>
              <a:spcBef>
                <a:spcPct val="0"/>
              </a:spcBef>
            </a:pPr>
            <a:r>
              <a:rPr lang="en-US" sz="3000" spc="9">
                <a:solidFill>
                  <a:srgbClr val="2B8F87"/>
                </a:solidFill>
                <a:latin typeface="Sansita"/>
              </a:rPr>
              <a:t>Là hình ảnh của sự vật được giữ lại trong trí nhớ và  là khâu trung chuyển từ nhận thức cảm tính lên nhận thức lý tính.</a:t>
            </a:r>
          </a:p>
        </p:txBody>
      </p:sp>
      <p:sp>
        <p:nvSpPr>
          <p:cNvPr name="TextBox 32" id="32"/>
          <p:cNvSpPr txBox="true"/>
          <p:nvPr/>
        </p:nvSpPr>
        <p:spPr>
          <a:xfrm rot="0">
            <a:off x="8841578" y="8315726"/>
            <a:ext cx="3460115" cy="466725"/>
          </a:xfrm>
          <a:prstGeom prst="rect">
            <a:avLst/>
          </a:prstGeom>
        </p:spPr>
        <p:txBody>
          <a:bodyPr anchor="t" rtlCol="false" tIns="0" lIns="0" bIns="0" rIns="0">
            <a:spAutoFit/>
          </a:bodyPr>
          <a:lstStyle/>
          <a:p>
            <a:pPr algn="ctr">
              <a:lnSpc>
                <a:spcPts val="3601"/>
              </a:lnSpc>
              <a:spcBef>
                <a:spcPct val="0"/>
              </a:spcBef>
            </a:pPr>
            <a:r>
              <a:rPr lang="en-US" sz="3001">
                <a:solidFill>
                  <a:srgbClr val="F4A203"/>
                </a:solidFill>
                <a:latin typeface="Cagliostro"/>
              </a:rPr>
              <a:t>Màu trắng, dạng rắn</a:t>
            </a:r>
          </a:p>
        </p:txBody>
      </p:sp>
      <p:sp>
        <p:nvSpPr>
          <p:cNvPr name="TextBox 33" id="33"/>
          <p:cNvSpPr txBox="true"/>
          <p:nvPr/>
        </p:nvSpPr>
        <p:spPr>
          <a:xfrm rot="0">
            <a:off x="7841000" y="9030665"/>
            <a:ext cx="1235075" cy="457200"/>
          </a:xfrm>
          <a:prstGeom prst="rect">
            <a:avLst/>
          </a:prstGeom>
        </p:spPr>
        <p:txBody>
          <a:bodyPr anchor="t" rtlCol="false" tIns="0" lIns="0" bIns="0" rIns="0">
            <a:spAutoFit/>
          </a:bodyPr>
          <a:lstStyle/>
          <a:p>
            <a:pPr algn="ctr">
              <a:lnSpc>
                <a:spcPts val="3745"/>
              </a:lnSpc>
              <a:spcBef>
                <a:spcPct val="0"/>
              </a:spcBef>
            </a:pPr>
            <a:r>
              <a:rPr lang="en-US" sz="3121">
                <a:solidFill>
                  <a:srgbClr val="F4A203"/>
                </a:solidFill>
                <a:latin typeface="Cagliostro"/>
              </a:rPr>
              <a:t>Vị mặn</a:t>
            </a:r>
          </a:p>
        </p:txBody>
      </p:sp>
      <p:sp>
        <p:nvSpPr>
          <p:cNvPr name="TextBox 34" id="34"/>
          <p:cNvSpPr txBox="true"/>
          <p:nvPr/>
        </p:nvSpPr>
        <p:spPr>
          <a:xfrm rot="0">
            <a:off x="6457586" y="8358874"/>
            <a:ext cx="1075373" cy="523875"/>
          </a:xfrm>
          <a:prstGeom prst="rect">
            <a:avLst/>
          </a:prstGeom>
        </p:spPr>
        <p:txBody>
          <a:bodyPr anchor="t" rtlCol="false" tIns="0" lIns="0" bIns="0" rIns="0">
            <a:spAutoFit/>
          </a:bodyPr>
          <a:lstStyle/>
          <a:p>
            <a:pPr algn="ctr">
              <a:lnSpc>
                <a:spcPts val="4132"/>
              </a:lnSpc>
              <a:spcBef>
                <a:spcPct val="0"/>
              </a:spcBef>
            </a:pPr>
            <a:r>
              <a:rPr lang="en-US" sz="3443">
                <a:solidFill>
                  <a:srgbClr val="F4A203"/>
                </a:solidFill>
                <a:latin typeface="Cagliostro"/>
              </a:rPr>
              <a:t>Cứng</a:t>
            </a:r>
          </a:p>
        </p:txBody>
      </p:sp>
    </p:spTree>
  </p:cSld>
  <p:clrMapOvr>
    <a:masterClrMapping/>
  </p:clrMapOvr>
  <p:transition spd="slow">
    <p:push dir="l"/>
  </p:transition>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BF3E4"/>
        </a:solidFill>
      </p:bgPr>
    </p:bg>
    <p:spTree>
      <p:nvGrpSpPr>
        <p:cNvPr id="1" name=""/>
        <p:cNvGrpSpPr/>
        <p:nvPr/>
      </p:nvGrpSpPr>
      <p:grpSpPr>
        <a:xfrm>
          <a:off x="0" y="0"/>
          <a:ext cx="0" cy="0"/>
          <a:chOff x="0" y="0"/>
          <a:chExt cx="0" cy="0"/>
        </a:xfrm>
      </p:grpSpPr>
      <p:sp>
        <p:nvSpPr>
          <p:cNvPr name="Freeform 2" id="2"/>
          <p:cNvSpPr/>
          <p:nvPr/>
        </p:nvSpPr>
        <p:spPr>
          <a:xfrm flipH="false" flipV="false" rot="0">
            <a:off x="471604" y="1444395"/>
            <a:ext cx="1114192" cy="631741"/>
          </a:xfrm>
          <a:custGeom>
            <a:avLst/>
            <a:gdLst/>
            <a:ahLst/>
            <a:cxnLst/>
            <a:rect r="r" b="b" t="t" l="l"/>
            <a:pathLst>
              <a:path h="631741" w="1114192">
                <a:moveTo>
                  <a:pt x="0" y="0"/>
                </a:moveTo>
                <a:lnTo>
                  <a:pt x="1114192" y="0"/>
                </a:lnTo>
                <a:lnTo>
                  <a:pt x="1114192" y="631741"/>
                </a:lnTo>
                <a:lnTo>
                  <a:pt x="0" y="63174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365869" y="4371975"/>
            <a:ext cx="4235742" cy="2117871"/>
            <a:chOff x="0" y="0"/>
            <a:chExt cx="812800" cy="406400"/>
          </a:xfrm>
        </p:grpSpPr>
        <p:sp>
          <p:nvSpPr>
            <p:cNvPr name="Freeform 4" id="4"/>
            <p:cNvSpPr/>
            <p:nvPr/>
          </p:nvSpPr>
          <p:spPr>
            <a:xfrm flipH="false" flipV="false" rot="0">
              <a:off x="0" y="0"/>
              <a:ext cx="812800" cy="406400"/>
            </a:xfrm>
            <a:custGeom>
              <a:avLst/>
              <a:gdLst/>
              <a:ahLst/>
              <a:cxnLst/>
              <a:rect r="r" b="b" t="t" l="l"/>
              <a:pathLst>
                <a:path h="406400" w="812800">
                  <a:moveTo>
                    <a:pt x="609600" y="0"/>
                  </a:moveTo>
                  <a:lnTo>
                    <a:pt x="0" y="0"/>
                  </a:lnTo>
                  <a:lnTo>
                    <a:pt x="0" y="406400"/>
                  </a:lnTo>
                  <a:lnTo>
                    <a:pt x="609600" y="406400"/>
                  </a:lnTo>
                  <a:lnTo>
                    <a:pt x="812800" y="203200"/>
                  </a:lnTo>
                  <a:lnTo>
                    <a:pt x="609600" y="0"/>
                  </a:lnTo>
                  <a:close/>
                </a:path>
              </a:pathLst>
            </a:custGeom>
            <a:solidFill>
              <a:srgbClr val="FF5757"/>
            </a:solidFill>
          </p:spPr>
        </p:sp>
        <p:sp>
          <p:nvSpPr>
            <p:cNvPr name="TextBox 5" id="5"/>
            <p:cNvSpPr txBox="true"/>
            <p:nvPr/>
          </p:nvSpPr>
          <p:spPr>
            <a:xfrm>
              <a:off x="0" y="-66675"/>
              <a:ext cx="698500" cy="473075"/>
            </a:xfrm>
            <a:prstGeom prst="rect">
              <a:avLst/>
            </a:prstGeom>
          </p:spPr>
          <p:txBody>
            <a:bodyPr anchor="ctr" rtlCol="false" tIns="50800" lIns="50800" bIns="50800" rIns="50800"/>
            <a:lstStyle/>
            <a:p>
              <a:pPr algn="ctr">
                <a:lnSpc>
                  <a:spcPts val="4200"/>
                </a:lnSpc>
              </a:pPr>
              <a:r>
                <a:rPr lang="en-US" sz="3000">
                  <a:solidFill>
                    <a:srgbClr val="590A0A"/>
                  </a:solidFill>
                  <a:latin typeface="Baloo"/>
                </a:rPr>
                <a:t>KHÁI NIỆM</a:t>
              </a:r>
            </a:p>
          </p:txBody>
        </p:sp>
      </p:grpSp>
      <p:grpSp>
        <p:nvGrpSpPr>
          <p:cNvPr name="Group 6" id="6"/>
          <p:cNvGrpSpPr/>
          <p:nvPr/>
        </p:nvGrpSpPr>
        <p:grpSpPr>
          <a:xfrm rot="0">
            <a:off x="7026129" y="4371975"/>
            <a:ext cx="4235742" cy="2117871"/>
            <a:chOff x="0" y="0"/>
            <a:chExt cx="812800" cy="406400"/>
          </a:xfrm>
        </p:grpSpPr>
        <p:sp>
          <p:nvSpPr>
            <p:cNvPr name="Freeform 7" id="7"/>
            <p:cNvSpPr/>
            <p:nvPr/>
          </p:nvSpPr>
          <p:spPr>
            <a:xfrm flipH="false" flipV="false" rot="0">
              <a:off x="0" y="0"/>
              <a:ext cx="812800" cy="406400"/>
            </a:xfrm>
            <a:custGeom>
              <a:avLst/>
              <a:gdLst/>
              <a:ahLst/>
              <a:cxnLst/>
              <a:rect r="r" b="b" t="t" l="l"/>
              <a:pathLst>
                <a:path h="406400" w="812800">
                  <a:moveTo>
                    <a:pt x="0" y="0"/>
                  </a:moveTo>
                  <a:lnTo>
                    <a:pt x="609600" y="0"/>
                  </a:lnTo>
                  <a:lnTo>
                    <a:pt x="812800" y="203200"/>
                  </a:lnTo>
                  <a:lnTo>
                    <a:pt x="609600" y="406400"/>
                  </a:lnTo>
                  <a:lnTo>
                    <a:pt x="0" y="406400"/>
                  </a:lnTo>
                  <a:lnTo>
                    <a:pt x="203200" y="203200"/>
                  </a:lnTo>
                  <a:lnTo>
                    <a:pt x="0" y="0"/>
                  </a:lnTo>
                  <a:close/>
                </a:path>
              </a:pathLst>
            </a:custGeom>
            <a:solidFill>
              <a:srgbClr val="FFDE59"/>
            </a:solidFill>
          </p:spPr>
        </p:sp>
        <p:sp>
          <p:nvSpPr>
            <p:cNvPr name="TextBox 8" id="8"/>
            <p:cNvSpPr txBox="true"/>
            <p:nvPr/>
          </p:nvSpPr>
          <p:spPr>
            <a:xfrm>
              <a:off x="177800" y="-66675"/>
              <a:ext cx="558800" cy="473075"/>
            </a:xfrm>
            <a:prstGeom prst="rect">
              <a:avLst/>
            </a:prstGeom>
          </p:spPr>
          <p:txBody>
            <a:bodyPr anchor="ctr" rtlCol="false" tIns="50800" lIns="50800" bIns="50800" rIns="50800"/>
            <a:lstStyle/>
            <a:p>
              <a:pPr algn="ctr">
                <a:lnSpc>
                  <a:spcPts val="4200"/>
                </a:lnSpc>
              </a:pPr>
              <a:r>
                <a:rPr lang="en-US" sz="3000">
                  <a:solidFill>
                    <a:srgbClr val="590A0A"/>
                  </a:solidFill>
                  <a:latin typeface="Baloo"/>
                </a:rPr>
                <a:t>PHÁN ĐOÁN</a:t>
              </a:r>
            </a:p>
          </p:txBody>
        </p:sp>
      </p:grpSp>
      <p:grpSp>
        <p:nvGrpSpPr>
          <p:cNvPr name="Group 9" id="9"/>
          <p:cNvGrpSpPr/>
          <p:nvPr/>
        </p:nvGrpSpPr>
        <p:grpSpPr>
          <a:xfrm rot="5400000">
            <a:off x="14044071" y="3400327"/>
            <a:ext cx="2117871" cy="4061166"/>
            <a:chOff x="0" y="0"/>
            <a:chExt cx="423870" cy="812800"/>
          </a:xfrm>
        </p:grpSpPr>
        <p:sp>
          <p:nvSpPr>
            <p:cNvPr name="Freeform 10" id="10"/>
            <p:cNvSpPr/>
            <p:nvPr/>
          </p:nvSpPr>
          <p:spPr>
            <a:xfrm flipH="false" flipV="false" rot="0">
              <a:off x="0" y="0"/>
              <a:ext cx="423870" cy="812800"/>
            </a:xfrm>
            <a:custGeom>
              <a:avLst/>
              <a:gdLst/>
              <a:ahLst/>
              <a:cxnLst/>
              <a:rect r="r" b="b" t="t" l="l"/>
              <a:pathLst>
                <a:path h="812800" w="423870">
                  <a:moveTo>
                    <a:pt x="423870" y="0"/>
                  </a:moveTo>
                  <a:lnTo>
                    <a:pt x="423870" y="812800"/>
                  </a:lnTo>
                  <a:lnTo>
                    <a:pt x="211935" y="685800"/>
                  </a:lnTo>
                  <a:lnTo>
                    <a:pt x="0" y="812800"/>
                  </a:lnTo>
                  <a:lnTo>
                    <a:pt x="0" y="0"/>
                  </a:lnTo>
                  <a:lnTo>
                    <a:pt x="423870" y="0"/>
                  </a:lnTo>
                  <a:close/>
                </a:path>
              </a:pathLst>
            </a:custGeom>
            <a:solidFill>
              <a:srgbClr val="0097B2"/>
            </a:solidFill>
          </p:spPr>
        </p:sp>
        <p:sp>
          <p:nvSpPr>
            <p:cNvPr name="TextBox 11" id="11"/>
            <p:cNvSpPr txBox="true"/>
            <p:nvPr/>
          </p:nvSpPr>
          <p:spPr>
            <a:xfrm>
              <a:off x="0" y="-47625"/>
              <a:ext cx="423870" cy="733425"/>
            </a:xfrm>
            <a:prstGeom prst="rect">
              <a:avLst/>
            </a:prstGeom>
          </p:spPr>
          <p:txBody>
            <a:bodyPr anchor="ctr" rtlCol="false" tIns="50800" lIns="50800" bIns="50800" rIns="50800"/>
            <a:lstStyle/>
            <a:p>
              <a:pPr algn="ctr">
                <a:lnSpc>
                  <a:spcPts val="3640"/>
                </a:lnSpc>
              </a:pPr>
            </a:p>
          </p:txBody>
        </p:sp>
      </p:grpSp>
      <p:sp>
        <p:nvSpPr>
          <p:cNvPr name="TextBox 12" id="12"/>
          <p:cNvSpPr txBox="true"/>
          <p:nvPr/>
        </p:nvSpPr>
        <p:spPr>
          <a:xfrm rot="0">
            <a:off x="13198134" y="5135636"/>
            <a:ext cx="4061166" cy="523874"/>
          </a:xfrm>
          <a:prstGeom prst="rect">
            <a:avLst/>
          </a:prstGeom>
        </p:spPr>
        <p:txBody>
          <a:bodyPr anchor="t" rtlCol="false" tIns="0" lIns="0" bIns="0" rIns="0">
            <a:spAutoFit/>
          </a:bodyPr>
          <a:lstStyle/>
          <a:p>
            <a:pPr algn="ctr">
              <a:lnSpc>
                <a:spcPts val="4200"/>
              </a:lnSpc>
              <a:spcBef>
                <a:spcPct val="0"/>
              </a:spcBef>
            </a:pPr>
            <a:r>
              <a:rPr lang="en-US" sz="3000">
                <a:solidFill>
                  <a:srgbClr val="590A0A"/>
                </a:solidFill>
                <a:latin typeface="Baloo"/>
              </a:rPr>
              <a:t>SUY LUẬN</a:t>
            </a:r>
          </a:p>
        </p:txBody>
      </p:sp>
      <p:sp>
        <p:nvSpPr>
          <p:cNvPr name="TextBox 13" id="13"/>
          <p:cNvSpPr txBox="true"/>
          <p:nvPr/>
        </p:nvSpPr>
        <p:spPr>
          <a:xfrm rot="0">
            <a:off x="5823185" y="353826"/>
            <a:ext cx="6641629" cy="854075"/>
          </a:xfrm>
          <a:prstGeom prst="rect">
            <a:avLst/>
          </a:prstGeom>
        </p:spPr>
        <p:txBody>
          <a:bodyPr anchor="t" rtlCol="false" tIns="0" lIns="0" bIns="0" rIns="0">
            <a:spAutoFit/>
          </a:bodyPr>
          <a:lstStyle/>
          <a:p>
            <a:pPr algn="ctr">
              <a:lnSpc>
                <a:spcPts val="7000"/>
              </a:lnSpc>
            </a:pPr>
            <a:r>
              <a:rPr lang="en-US" sz="5000">
                <a:solidFill>
                  <a:srgbClr val="F845B3"/>
                </a:solidFill>
                <a:latin typeface="Baloo Bhai"/>
              </a:rPr>
              <a:t>NHẬN THỨC LÝ TÍNH</a:t>
            </a:r>
          </a:p>
        </p:txBody>
      </p:sp>
      <p:sp>
        <p:nvSpPr>
          <p:cNvPr name="TextBox 14" id="14"/>
          <p:cNvSpPr txBox="true"/>
          <p:nvPr/>
        </p:nvSpPr>
        <p:spPr>
          <a:xfrm rot="0">
            <a:off x="1867348" y="1246634"/>
            <a:ext cx="15391952" cy="1057275"/>
          </a:xfrm>
          <a:prstGeom prst="rect">
            <a:avLst/>
          </a:prstGeom>
        </p:spPr>
        <p:txBody>
          <a:bodyPr anchor="t" rtlCol="false" tIns="0" lIns="0" bIns="0" rIns="0">
            <a:spAutoFit/>
          </a:bodyPr>
          <a:lstStyle/>
          <a:p>
            <a:pPr>
              <a:lnSpc>
                <a:spcPts val="4200"/>
              </a:lnSpc>
            </a:pPr>
            <a:r>
              <a:rPr lang="en-US" sz="3000" spc="9">
                <a:solidFill>
                  <a:srgbClr val="96336F"/>
                </a:solidFill>
                <a:latin typeface="Sansita Bold"/>
              </a:rPr>
              <a:t>Thông qua tư duy trừu tượng, con người phản ánh sự vật một cách gián tiếp, khái quát và đầy đủ hơn.</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BF3E4"/>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1028700" y="1028700"/>
            <a:ext cx="7755936" cy="5246370"/>
            <a:chOff x="0" y="0"/>
            <a:chExt cx="6935470" cy="4691380"/>
          </a:xfrm>
        </p:grpSpPr>
        <p:sp>
          <p:nvSpPr>
            <p:cNvPr name="Freeform 3" id="3"/>
            <p:cNvSpPr/>
            <p:nvPr/>
          </p:nvSpPr>
          <p:spPr>
            <a:xfrm flipH="false" flipV="false" rot="0">
              <a:off x="0" y="45720"/>
              <a:ext cx="6871970" cy="4603750"/>
            </a:xfrm>
            <a:custGeom>
              <a:avLst/>
              <a:gdLst/>
              <a:ahLst/>
              <a:cxnLst/>
              <a:rect r="r" b="b" t="t" l="l"/>
              <a:pathLst>
                <a:path h="4603750" w="6871970">
                  <a:moveTo>
                    <a:pt x="6871970" y="4603750"/>
                  </a:moveTo>
                  <a:lnTo>
                    <a:pt x="0" y="4603750"/>
                  </a:lnTo>
                  <a:lnTo>
                    <a:pt x="0" y="0"/>
                  </a:lnTo>
                  <a:lnTo>
                    <a:pt x="6871970" y="0"/>
                  </a:lnTo>
                  <a:lnTo>
                    <a:pt x="6871970" y="4603750"/>
                  </a:lnTo>
                  <a:close/>
                </a:path>
              </a:pathLst>
            </a:custGeom>
            <a:blipFill>
              <a:blip r:embed="rId2"/>
              <a:stretch>
                <a:fillRect l="-3594" t="0" r="-3594" b="0"/>
              </a:stretch>
            </a:blipFill>
          </p:spPr>
        </p:sp>
        <p:sp>
          <p:nvSpPr>
            <p:cNvPr name="Freeform 4" id="4"/>
            <p:cNvSpPr/>
            <p:nvPr/>
          </p:nvSpPr>
          <p:spPr>
            <a:xfrm flipH="false" flipV="false" rot="0">
              <a:off x="0" y="0"/>
              <a:ext cx="6935470" cy="4691380"/>
            </a:xfrm>
            <a:custGeom>
              <a:avLst/>
              <a:gdLst/>
              <a:ahLst/>
              <a:cxnLst/>
              <a:rect r="r" b="b" t="t" l="l"/>
              <a:pathLst>
                <a:path h="4691380" w="6935470">
                  <a:moveTo>
                    <a:pt x="6935470" y="4691380"/>
                  </a:moveTo>
                  <a:lnTo>
                    <a:pt x="0" y="4691380"/>
                  </a:lnTo>
                  <a:lnTo>
                    <a:pt x="0" y="0"/>
                  </a:lnTo>
                  <a:lnTo>
                    <a:pt x="6935470" y="0"/>
                  </a:lnTo>
                  <a:lnTo>
                    <a:pt x="6935470" y="4691380"/>
                  </a:lnTo>
                  <a:close/>
                </a:path>
              </a:pathLst>
            </a:custGeom>
            <a:blipFill>
              <a:blip r:embed="rId3"/>
              <a:stretch>
                <a:fillRect l="-137" t="0" r="-137" b="0"/>
              </a:stretch>
            </a:blipFill>
          </p:spPr>
        </p:sp>
      </p:grpSp>
      <p:sp>
        <p:nvSpPr>
          <p:cNvPr name="Freeform 5" id="5"/>
          <p:cNvSpPr/>
          <p:nvPr/>
        </p:nvSpPr>
        <p:spPr>
          <a:xfrm flipH="false" flipV="false" rot="0">
            <a:off x="7690567" y="2947477"/>
            <a:ext cx="8255391" cy="6655186"/>
          </a:xfrm>
          <a:custGeom>
            <a:avLst/>
            <a:gdLst/>
            <a:ahLst/>
            <a:cxnLst/>
            <a:rect r="r" b="b" t="t" l="l"/>
            <a:pathLst>
              <a:path h="6655186" w="8255391">
                <a:moveTo>
                  <a:pt x="0" y="0"/>
                </a:moveTo>
                <a:lnTo>
                  <a:pt x="8255390" y="0"/>
                </a:lnTo>
                <a:lnTo>
                  <a:pt x="8255390" y="6655186"/>
                </a:lnTo>
                <a:lnTo>
                  <a:pt x="0" y="6655186"/>
                </a:lnTo>
                <a:lnTo>
                  <a:pt x="0" y="0"/>
                </a:lnTo>
                <a:close/>
              </a:path>
            </a:pathLst>
          </a:custGeom>
          <a:blipFill>
            <a:blip r:embed="rId4">
              <a:alphaModFix amt="72000"/>
            </a:blip>
            <a:stretch>
              <a:fillRect l="0" t="0" r="-613" b="0"/>
            </a:stretch>
          </a:blipFill>
        </p:spPr>
      </p:sp>
      <p:sp>
        <p:nvSpPr>
          <p:cNvPr name="Freeform 6" id="6"/>
          <p:cNvSpPr/>
          <p:nvPr/>
        </p:nvSpPr>
        <p:spPr>
          <a:xfrm flipH="false" flipV="false" rot="0">
            <a:off x="851746" y="7930345"/>
            <a:ext cx="3263487" cy="3120710"/>
          </a:xfrm>
          <a:custGeom>
            <a:avLst/>
            <a:gdLst/>
            <a:ahLst/>
            <a:cxnLst/>
            <a:rect r="r" b="b" t="t" l="l"/>
            <a:pathLst>
              <a:path h="3120710" w="3263487">
                <a:moveTo>
                  <a:pt x="0" y="0"/>
                </a:moveTo>
                <a:lnTo>
                  <a:pt x="3263487" y="0"/>
                </a:lnTo>
                <a:lnTo>
                  <a:pt x="3263487" y="3120710"/>
                </a:lnTo>
                <a:lnTo>
                  <a:pt x="0" y="3120710"/>
                </a:lnTo>
                <a:lnTo>
                  <a:pt x="0" y="0"/>
                </a:lnTo>
                <a:close/>
              </a:path>
            </a:pathLst>
          </a:custGeom>
          <a:blipFill>
            <a:blip r:embed="rId5"/>
            <a:stretch>
              <a:fillRect l="0" t="0" r="0" b="0"/>
            </a:stretch>
          </a:blipFill>
        </p:spPr>
      </p:sp>
      <p:sp>
        <p:nvSpPr>
          <p:cNvPr name="Freeform 7" id="7"/>
          <p:cNvSpPr/>
          <p:nvPr/>
        </p:nvSpPr>
        <p:spPr>
          <a:xfrm flipH="false" flipV="false" rot="0">
            <a:off x="11486143" y="744922"/>
            <a:ext cx="3839286" cy="2757305"/>
          </a:xfrm>
          <a:custGeom>
            <a:avLst/>
            <a:gdLst/>
            <a:ahLst/>
            <a:cxnLst/>
            <a:rect r="r" b="b" t="t" l="l"/>
            <a:pathLst>
              <a:path h="2757305" w="3839286">
                <a:moveTo>
                  <a:pt x="0" y="0"/>
                </a:moveTo>
                <a:lnTo>
                  <a:pt x="3839286" y="0"/>
                </a:lnTo>
                <a:lnTo>
                  <a:pt x="3839286" y="2757305"/>
                </a:lnTo>
                <a:lnTo>
                  <a:pt x="0" y="2757305"/>
                </a:lnTo>
                <a:lnTo>
                  <a:pt x="0" y="0"/>
                </a:lnTo>
                <a:close/>
              </a:path>
            </a:pathLst>
          </a:custGeom>
          <a:blipFill>
            <a:blip r:embed="rId6"/>
            <a:stretch>
              <a:fillRect l="0" t="0" r="0" b="0"/>
            </a:stretch>
          </a:blipFill>
        </p:spPr>
      </p:sp>
      <p:sp>
        <p:nvSpPr>
          <p:cNvPr name="TextBox 8" id="8"/>
          <p:cNvSpPr txBox="true"/>
          <p:nvPr/>
        </p:nvSpPr>
        <p:spPr>
          <a:xfrm rot="0">
            <a:off x="8898610" y="5095875"/>
            <a:ext cx="6279025" cy="2724532"/>
          </a:xfrm>
          <a:prstGeom prst="rect">
            <a:avLst/>
          </a:prstGeom>
        </p:spPr>
        <p:txBody>
          <a:bodyPr anchor="t" rtlCol="false" tIns="0" lIns="0" bIns="0" rIns="0">
            <a:spAutoFit/>
          </a:bodyPr>
          <a:lstStyle/>
          <a:p>
            <a:pPr algn="just">
              <a:lnSpc>
                <a:spcPts val="3653"/>
              </a:lnSpc>
              <a:spcBef>
                <a:spcPct val="0"/>
              </a:spcBef>
            </a:pPr>
            <a:r>
              <a:rPr lang="en-US" sz="2609" spc="5">
                <a:solidFill>
                  <a:srgbClr val="925A33"/>
                </a:solidFill>
                <a:latin typeface="Paytone One"/>
              </a:rPr>
              <a:t>là hình thức cơ bản của tư duy trừu tượng, phản ánh khái quát, gián tiếp một hoặc một số thuộc fỉnh chung có tính bản chất nào đó của một nhóm sự vật, hiện tượng được biểu thị bằng một từ hay một cụm từ.</a:t>
            </a:r>
          </a:p>
        </p:txBody>
      </p:sp>
      <p:sp>
        <p:nvSpPr>
          <p:cNvPr name="TextBox 9" id="9"/>
          <p:cNvSpPr txBox="true"/>
          <p:nvPr/>
        </p:nvSpPr>
        <p:spPr>
          <a:xfrm rot="0">
            <a:off x="10694971" y="4102824"/>
            <a:ext cx="2710815" cy="679449"/>
          </a:xfrm>
          <a:prstGeom prst="rect">
            <a:avLst/>
          </a:prstGeom>
        </p:spPr>
        <p:txBody>
          <a:bodyPr anchor="t" rtlCol="false" tIns="0" lIns="0" bIns="0" rIns="0">
            <a:spAutoFit/>
          </a:bodyPr>
          <a:lstStyle/>
          <a:p>
            <a:pPr algn="ctr">
              <a:lnSpc>
                <a:spcPts val="5600"/>
              </a:lnSpc>
              <a:spcBef>
                <a:spcPct val="0"/>
              </a:spcBef>
            </a:pPr>
            <a:r>
              <a:rPr lang="en-US" sz="4000">
                <a:solidFill>
                  <a:srgbClr val="704324"/>
                </a:solidFill>
                <a:latin typeface="Paytone One"/>
              </a:rPr>
              <a:t>Khái niệm</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BF3E4"/>
        </a:solidFill>
      </p:bgPr>
    </p:bg>
    <p:spTree>
      <p:nvGrpSpPr>
        <p:cNvPr id="1" name=""/>
        <p:cNvGrpSpPr/>
        <p:nvPr/>
      </p:nvGrpSpPr>
      <p:grpSpPr>
        <a:xfrm>
          <a:off x="0" y="0"/>
          <a:ext cx="0" cy="0"/>
          <a:chOff x="0" y="0"/>
          <a:chExt cx="0" cy="0"/>
        </a:xfrm>
      </p:grpSpPr>
      <p:sp>
        <p:nvSpPr>
          <p:cNvPr name="Freeform 2" id="2"/>
          <p:cNvSpPr/>
          <p:nvPr/>
        </p:nvSpPr>
        <p:spPr>
          <a:xfrm flipH="false" flipV="false" rot="0">
            <a:off x="4491341" y="259111"/>
            <a:ext cx="9305318" cy="10027889"/>
          </a:xfrm>
          <a:custGeom>
            <a:avLst/>
            <a:gdLst/>
            <a:ahLst/>
            <a:cxnLst/>
            <a:rect r="r" b="b" t="t" l="l"/>
            <a:pathLst>
              <a:path h="10027889" w="9305318">
                <a:moveTo>
                  <a:pt x="0" y="0"/>
                </a:moveTo>
                <a:lnTo>
                  <a:pt x="9305318" y="0"/>
                </a:lnTo>
                <a:lnTo>
                  <a:pt x="9305318" y="10027889"/>
                </a:lnTo>
                <a:lnTo>
                  <a:pt x="0" y="10027889"/>
                </a:lnTo>
                <a:lnTo>
                  <a:pt x="0" y="0"/>
                </a:lnTo>
                <a:close/>
              </a:path>
            </a:pathLst>
          </a:custGeom>
          <a:blipFill>
            <a:blip r:embed="rId2"/>
            <a:stretch>
              <a:fillRect l="-565" t="0" r="-329" b="0"/>
            </a:stretch>
          </a:blipFill>
        </p:spPr>
      </p:sp>
      <p:sp>
        <p:nvSpPr>
          <p:cNvPr name="Freeform 3" id="3"/>
          <p:cNvSpPr/>
          <p:nvPr/>
        </p:nvSpPr>
        <p:spPr>
          <a:xfrm flipH="false" flipV="false" rot="0">
            <a:off x="-281866" y="-290581"/>
            <a:ext cx="5742137" cy="3528804"/>
          </a:xfrm>
          <a:custGeom>
            <a:avLst/>
            <a:gdLst/>
            <a:ahLst/>
            <a:cxnLst/>
            <a:rect r="r" b="b" t="t" l="l"/>
            <a:pathLst>
              <a:path h="3528804" w="5742137">
                <a:moveTo>
                  <a:pt x="0" y="0"/>
                </a:moveTo>
                <a:lnTo>
                  <a:pt x="5742137" y="0"/>
                </a:lnTo>
                <a:lnTo>
                  <a:pt x="5742137" y="3528804"/>
                </a:lnTo>
                <a:lnTo>
                  <a:pt x="0" y="352880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5249121" y="6947572"/>
            <a:ext cx="3038879" cy="3339428"/>
          </a:xfrm>
          <a:custGeom>
            <a:avLst/>
            <a:gdLst/>
            <a:ahLst/>
            <a:cxnLst/>
            <a:rect r="r" b="b" t="t" l="l"/>
            <a:pathLst>
              <a:path h="3339428" w="3038879">
                <a:moveTo>
                  <a:pt x="0" y="0"/>
                </a:moveTo>
                <a:lnTo>
                  <a:pt x="3038879" y="0"/>
                </a:lnTo>
                <a:lnTo>
                  <a:pt x="3038879" y="3339428"/>
                </a:lnTo>
                <a:lnTo>
                  <a:pt x="0" y="3339428"/>
                </a:lnTo>
                <a:lnTo>
                  <a:pt x="0" y="0"/>
                </a:lnTo>
                <a:close/>
              </a:path>
            </a:pathLst>
          </a:custGeom>
          <a:blipFill>
            <a:blip r:embed="rId5"/>
            <a:stretch>
              <a:fillRect l="0" t="0" r="0" b="0"/>
            </a:stretch>
          </a:blipFill>
        </p:spPr>
      </p:sp>
      <p:sp>
        <p:nvSpPr>
          <p:cNvPr name="Freeform 5" id="5"/>
          <p:cNvSpPr/>
          <p:nvPr/>
        </p:nvSpPr>
        <p:spPr>
          <a:xfrm flipH="false" flipV="false" rot="0">
            <a:off x="0" y="8028402"/>
            <a:ext cx="2403497" cy="2368537"/>
          </a:xfrm>
          <a:custGeom>
            <a:avLst/>
            <a:gdLst/>
            <a:ahLst/>
            <a:cxnLst/>
            <a:rect r="r" b="b" t="t" l="l"/>
            <a:pathLst>
              <a:path h="2368537" w="2403497">
                <a:moveTo>
                  <a:pt x="0" y="0"/>
                </a:moveTo>
                <a:lnTo>
                  <a:pt x="2403497" y="0"/>
                </a:lnTo>
                <a:lnTo>
                  <a:pt x="2403497" y="2368536"/>
                </a:lnTo>
                <a:lnTo>
                  <a:pt x="0" y="236853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6" id="6"/>
          <p:cNvSpPr txBox="true"/>
          <p:nvPr/>
        </p:nvSpPr>
        <p:spPr>
          <a:xfrm rot="0">
            <a:off x="6894711" y="1524546"/>
            <a:ext cx="6046325" cy="4263265"/>
          </a:xfrm>
          <a:prstGeom prst="rect">
            <a:avLst/>
          </a:prstGeom>
        </p:spPr>
        <p:txBody>
          <a:bodyPr anchor="t" rtlCol="false" tIns="0" lIns="0" bIns="0" rIns="0">
            <a:spAutoFit/>
          </a:bodyPr>
          <a:lstStyle/>
          <a:p>
            <a:pPr algn="ctr">
              <a:lnSpc>
                <a:spcPts val="5695"/>
              </a:lnSpc>
              <a:spcBef>
                <a:spcPct val="0"/>
              </a:spcBef>
            </a:pPr>
            <a:r>
              <a:rPr lang="en-US" sz="4067">
                <a:solidFill>
                  <a:srgbClr val="590A0A"/>
                </a:solidFill>
                <a:latin typeface="Faustina Bold"/>
              </a:rPr>
              <a:t>Phán đoán là hình thức liên hệ các khái niệm, phản ánh mối liên hệ giữa các sự vật, hiện tượng của thế giới trong ý thức con người</a:t>
            </a:r>
          </a:p>
        </p:txBody>
      </p:sp>
      <p:sp>
        <p:nvSpPr>
          <p:cNvPr name="Freeform 7" id="7"/>
          <p:cNvSpPr/>
          <p:nvPr/>
        </p:nvSpPr>
        <p:spPr>
          <a:xfrm flipH="false" flipV="false" rot="0">
            <a:off x="15015219" y="541810"/>
            <a:ext cx="5250905" cy="4114800"/>
          </a:xfrm>
          <a:custGeom>
            <a:avLst/>
            <a:gdLst/>
            <a:ahLst/>
            <a:cxnLst/>
            <a:rect r="r" b="b" t="t" l="l"/>
            <a:pathLst>
              <a:path h="4114800" w="5250905">
                <a:moveTo>
                  <a:pt x="0" y="0"/>
                </a:moveTo>
                <a:lnTo>
                  <a:pt x="5250905" y="0"/>
                </a:lnTo>
                <a:lnTo>
                  <a:pt x="5250905"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BF3E4"/>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2821620"/>
            <a:ext cx="3993658" cy="5795545"/>
          </a:xfrm>
          <a:custGeom>
            <a:avLst/>
            <a:gdLst/>
            <a:ahLst/>
            <a:cxnLst/>
            <a:rect r="r" b="b" t="t" l="l"/>
            <a:pathLst>
              <a:path h="5795545" w="3993658">
                <a:moveTo>
                  <a:pt x="0" y="0"/>
                </a:moveTo>
                <a:lnTo>
                  <a:pt x="3993658" y="0"/>
                </a:lnTo>
                <a:lnTo>
                  <a:pt x="3993658" y="5795545"/>
                </a:lnTo>
                <a:lnTo>
                  <a:pt x="0" y="57955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6889876" y="-1565590"/>
            <a:ext cx="4508247" cy="4114800"/>
          </a:xfrm>
          <a:custGeom>
            <a:avLst/>
            <a:gdLst/>
            <a:ahLst/>
            <a:cxnLst/>
            <a:rect r="r" b="b" t="t" l="l"/>
            <a:pathLst>
              <a:path h="4114800" w="4508247">
                <a:moveTo>
                  <a:pt x="0" y="0"/>
                </a:moveTo>
                <a:lnTo>
                  <a:pt x="4508248" y="0"/>
                </a:lnTo>
                <a:lnTo>
                  <a:pt x="4508248"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5711162" y="2986119"/>
            <a:ext cx="8995920" cy="5466547"/>
          </a:xfrm>
          <a:custGeom>
            <a:avLst/>
            <a:gdLst/>
            <a:ahLst/>
            <a:cxnLst/>
            <a:rect r="r" b="b" t="t" l="l"/>
            <a:pathLst>
              <a:path h="5466547" w="8995920">
                <a:moveTo>
                  <a:pt x="0" y="0"/>
                </a:moveTo>
                <a:lnTo>
                  <a:pt x="8995920" y="0"/>
                </a:lnTo>
                <a:lnTo>
                  <a:pt x="8995920" y="5466547"/>
                </a:lnTo>
                <a:lnTo>
                  <a:pt x="0" y="5466547"/>
                </a:lnTo>
                <a:lnTo>
                  <a:pt x="0" y="0"/>
                </a:lnTo>
                <a:close/>
              </a:path>
            </a:pathLst>
          </a:custGeom>
          <a:blipFill>
            <a:blip r:embed="rId6"/>
            <a:stretch>
              <a:fillRect l="0" t="0" r="0" b="0"/>
            </a:stretch>
          </a:blipFill>
        </p:spPr>
      </p:sp>
      <p:sp>
        <p:nvSpPr>
          <p:cNvPr name="Freeform 5" id="5"/>
          <p:cNvSpPr/>
          <p:nvPr/>
        </p:nvSpPr>
        <p:spPr>
          <a:xfrm flipH="false" flipV="false" rot="0">
            <a:off x="10209122" y="4421181"/>
            <a:ext cx="3994498" cy="2596423"/>
          </a:xfrm>
          <a:custGeom>
            <a:avLst/>
            <a:gdLst/>
            <a:ahLst/>
            <a:cxnLst/>
            <a:rect r="r" b="b" t="t" l="l"/>
            <a:pathLst>
              <a:path h="2596423" w="3994498">
                <a:moveTo>
                  <a:pt x="0" y="0"/>
                </a:moveTo>
                <a:lnTo>
                  <a:pt x="3994498" y="0"/>
                </a:lnTo>
                <a:lnTo>
                  <a:pt x="3994498" y="2596423"/>
                </a:lnTo>
                <a:lnTo>
                  <a:pt x="0" y="2596423"/>
                </a:lnTo>
                <a:lnTo>
                  <a:pt x="0" y="0"/>
                </a:lnTo>
                <a:close/>
              </a:path>
            </a:pathLst>
          </a:custGeom>
          <a:blipFill>
            <a:blip r:embed="rId7"/>
            <a:stretch>
              <a:fillRect l="0" t="0" r="0" b="0"/>
            </a:stretch>
          </a:blipFill>
        </p:spPr>
      </p:sp>
      <p:sp>
        <p:nvSpPr>
          <p:cNvPr name="TextBox 6" id="6"/>
          <p:cNvSpPr txBox="true"/>
          <p:nvPr/>
        </p:nvSpPr>
        <p:spPr>
          <a:xfrm rot="-777427">
            <a:off x="7576805" y="410209"/>
            <a:ext cx="2984356" cy="1774437"/>
          </a:xfrm>
          <a:prstGeom prst="rect">
            <a:avLst/>
          </a:prstGeom>
        </p:spPr>
        <p:txBody>
          <a:bodyPr anchor="t" rtlCol="false" tIns="0" lIns="0" bIns="0" rIns="0">
            <a:spAutoFit/>
          </a:bodyPr>
          <a:lstStyle/>
          <a:p>
            <a:pPr algn="ctr">
              <a:lnSpc>
                <a:spcPts val="13568"/>
              </a:lnSpc>
              <a:spcBef>
                <a:spcPct val="0"/>
              </a:spcBef>
            </a:pPr>
            <a:r>
              <a:rPr lang="en-US" sz="9691">
                <a:solidFill>
                  <a:srgbClr val="590A0A"/>
                </a:solidFill>
                <a:latin typeface="Sansita"/>
              </a:rPr>
              <a:t>Suy lý</a:t>
            </a:r>
          </a:p>
        </p:txBody>
      </p:sp>
      <p:sp>
        <p:nvSpPr>
          <p:cNvPr name="TextBox 7" id="7"/>
          <p:cNvSpPr txBox="true"/>
          <p:nvPr/>
        </p:nvSpPr>
        <p:spPr>
          <a:xfrm rot="0">
            <a:off x="6654294" y="4010851"/>
            <a:ext cx="3326840" cy="3832206"/>
          </a:xfrm>
          <a:prstGeom prst="rect">
            <a:avLst/>
          </a:prstGeom>
        </p:spPr>
        <p:txBody>
          <a:bodyPr anchor="t" rtlCol="false" tIns="0" lIns="0" bIns="0" rIns="0">
            <a:spAutoFit/>
          </a:bodyPr>
          <a:lstStyle/>
          <a:p>
            <a:pPr algn="just">
              <a:lnSpc>
                <a:spcPts val="6126"/>
              </a:lnSpc>
              <a:spcBef>
                <a:spcPct val="0"/>
              </a:spcBef>
            </a:pPr>
            <a:r>
              <a:rPr lang="en-US" sz="4375">
                <a:solidFill>
                  <a:srgbClr val="590A0A"/>
                </a:solidFill>
                <a:latin typeface="Faustina"/>
              </a:rPr>
              <a:t>Liên kết các phán đoán để rút ra tri thức mới về sự vật hiện tượng.</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BF3E4"/>
        </a:solidFill>
      </p:bgPr>
    </p:bg>
    <p:spTree>
      <p:nvGrpSpPr>
        <p:cNvPr id="1" name=""/>
        <p:cNvGrpSpPr/>
        <p:nvPr/>
      </p:nvGrpSpPr>
      <p:grpSpPr>
        <a:xfrm>
          <a:off x="0" y="0"/>
          <a:ext cx="0" cy="0"/>
          <a:chOff x="0" y="0"/>
          <a:chExt cx="0" cy="0"/>
        </a:xfrm>
      </p:grpSpPr>
      <p:sp>
        <p:nvSpPr>
          <p:cNvPr name="Freeform 2" id="2"/>
          <p:cNvSpPr/>
          <p:nvPr/>
        </p:nvSpPr>
        <p:spPr>
          <a:xfrm flipH="false" flipV="false" rot="0">
            <a:off x="0" y="-1947481"/>
            <a:ext cx="18288000" cy="15600038"/>
          </a:xfrm>
          <a:custGeom>
            <a:avLst/>
            <a:gdLst/>
            <a:ahLst/>
            <a:cxnLst/>
            <a:rect r="r" b="b" t="t" l="l"/>
            <a:pathLst>
              <a:path h="15600038" w="18288000">
                <a:moveTo>
                  <a:pt x="0" y="0"/>
                </a:moveTo>
                <a:lnTo>
                  <a:pt x="18288000" y="0"/>
                </a:lnTo>
                <a:lnTo>
                  <a:pt x="18288000" y="15600038"/>
                </a:lnTo>
                <a:lnTo>
                  <a:pt x="0" y="15600038"/>
                </a:lnTo>
                <a:lnTo>
                  <a:pt x="0" y="0"/>
                </a:lnTo>
                <a:close/>
              </a:path>
            </a:pathLst>
          </a:custGeom>
          <a:blipFill>
            <a:blip r:embed="rId2">
              <a:alphaModFix amt="28000"/>
            </a:blip>
            <a:stretch>
              <a:fillRect l="-3479" t="-10654" r="0" b="-10654"/>
            </a:stretch>
          </a:blipFill>
        </p:spPr>
      </p:sp>
      <p:sp>
        <p:nvSpPr>
          <p:cNvPr name="TextBox 3" id="3"/>
          <p:cNvSpPr txBox="true"/>
          <p:nvPr/>
        </p:nvSpPr>
        <p:spPr>
          <a:xfrm rot="0">
            <a:off x="1028700" y="890793"/>
            <a:ext cx="7886691" cy="6689480"/>
          </a:xfrm>
          <a:prstGeom prst="rect">
            <a:avLst/>
          </a:prstGeom>
        </p:spPr>
        <p:txBody>
          <a:bodyPr anchor="t" rtlCol="false" tIns="0" lIns="0" bIns="0" rIns="0">
            <a:spAutoFit/>
          </a:bodyPr>
          <a:lstStyle/>
          <a:p>
            <a:pPr>
              <a:lnSpc>
                <a:spcPts val="8740"/>
              </a:lnSpc>
            </a:pPr>
            <a:r>
              <a:rPr lang="en-US" sz="8740" spc="-87">
                <a:solidFill>
                  <a:srgbClr val="78634E"/>
                </a:solidFill>
                <a:latin typeface="Dancing Script Bold"/>
              </a:rPr>
              <a:t>Đặc điểm</a:t>
            </a:r>
          </a:p>
          <a:p>
            <a:pPr>
              <a:lnSpc>
                <a:spcPts val="8740"/>
              </a:lnSpc>
            </a:pPr>
            <a:r>
              <a:rPr lang="en-US" sz="8740" spc="-87">
                <a:solidFill>
                  <a:srgbClr val="78634E"/>
                </a:solidFill>
                <a:latin typeface="Dancing Script Bold"/>
              </a:rPr>
              <a:t>của </a:t>
            </a:r>
          </a:p>
          <a:p>
            <a:pPr>
              <a:lnSpc>
                <a:spcPts val="8740"/>
              </a:lnSpc>
            </a:pPr>
          </a:p>
          <a:p>
            <a:pPr>
              <a:lnSpc>
                <a:spcPts val="8740"/>
              </a:lnSpc>
            </a:pPr>
            <a:r>
              <a:rPr lang="en-US" sz="8740" spc="-87">
                <a:solidFill>
                  <a:srgbClr val="78634E"/>
                </a:solidFill>
                <a:latin typeface="Dancing Script Bold"/>
              </a:rPr>
              <a:t>       Nhận thức</a:t>
            </a:r>
          </a:p>
          <a:p>
            <a:pPr>
              <a:lnSpc>
                <a:spcPts val="8740"/>
              </a:lnSpc>
            </a:pPr>
          </a:p>
          <a:p>
            <a:pPr marL="0" indent="0" lvl="0">
              <a:lnSpc>
                <a:spcPts val="8740"/>
              </a:lnSpc>
            </a:pPr>
            <a:r>
              <a:rPr lang="en-US" sz="8740" spc="-87">
                <a:solidFill>
                  <a:srgbClr val="78634E"/>
                </a:solidFill>
                <a:latin typeface="Dancing Script Bold"/>
              </a:rPr>
              <a:t>                   lý tính</a:t>
            </a:r>
          </a:p>
        </p:txBody>
      </p:sp>
      <p:grpSp>
        <p:nvGrpSpPr>
          <p:cNvPr name="Group 4" id="4"/>
          <p:cNvGrpSpPr/>
          <p:nvPr/>
        </p:nvGrpSpPr>
        <p:grpSpPr>
          <a:xfrm rot="0">
            <a:off x="7703777" y="887351"/>
            <a:ext cx="885228" cy="885228"/>
            <a:chOff x="0" y="0"/>
            <a:chExt cx="6350000" cy="6350000"/>
          </a:xfrm>
        </p:grpSpPr>
        <p:sp>
          <p:nvSpPr>
            <p:cNvPr name="Freeform 5" id="5"/>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B2966C"/>
            </a:solidFill>
          </p:spPr>
        </p:sp>
      </p:grpSp>
      <p:sp>
        <p:nvSpPr>
          <p:cNvPr name="TextBox 6" id="6"/>
          <p:cNvSpPr txBox="true"/>
          <p:nvPr/>
        </p:nvSpPr>
        <p:spPr>
          <a:xfrm rot="0">
            <a:off x="7939258" y="1099352"/>
            <a:ext cx="433316" cy="520050"/>
          </a:xfrm>
          <a:prstGeom prst="rect">
            <a:avLst/>
          </a:prstGeom>
        </p:spPr>
        <p:txBody>
          <a:bodyPr anchor="t" rtlCol="false" tIns="0" lIns="0" bIns="0" rIns="0">
            <a:spAutoFit/>
          </a:bodyPr>
          <a:lstStyle/>
          <a:p>
            <a:pPr algn="ctr">
              <a:lnSpc>
                <a:spcPts val="3960"/>
              </a:lnSpc>
            </a:pPr>
            <a:r>
              <a:rPr lang="en-US" sz="3600">
                <a:solidFill>
                  <a:srgbClr val="FFFFFF"/>
                </a:solidFill>
                <a:latin typeface="Public Sans Bold"/>
              </a:rPr>
              <a:t>1</a:t>
            </a:r>
          </a:p>
        </p:txBody>
      </p:sp>
      <p:grpSp>
        <p:nvGrpSpPr>
          <p:cNvPr name="Group 7" id="7"/>
          <p:cNvGrpSpPr/>
          <p:nvPr/>
        </p:nvGrpSpPr>
        <p:grpSpPr>
          <a:xfrm rot="0">
            <a:off x="9144000" y="3538633"/>
            <a:ext cx="885228" cy="885228"/>
            <a:chOff x="0" y="0"/>
            <a:chExt cx="6350000" cy="6350000"/>
          </a:xfrm>
        </p:grpSpPr>
        <p:sp>
          <p:nvSpPr>
            <p:cNvPr name="Freeform 8" id="8"/>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B2966C"/>
            </a:solidFill>
          </p:spPr>
        </p:sp>
      </p:grpSp>
      <p:sp>
        <p:nvSpPr>
          <p:cNvPr name="TextBox 9" id="9"/>
          <p:cNvSpPr txBox="true"/>
          <p:nvPr/>
        </p:nvSpPr>
        <p:spPr>
          <a:xfrm rot="0">
            <a:off x="9379481" y="3756531"/>
            <a:ext cx="433316" cy="520050"/>
          </a:xfrm>
          <a:prstGeom prst="rect">
            <a:avLst/>
          </a:prstGeom>
        </p:spPr>
        <p:txBody>
          <a:bodyPr anchor="t" rtlCol="false" tIns="0" lIns="0" bIns="0" rIns="0">
            <a:spAutoFit/>
          </a:bodyPr>
          <a:lstStyle/>
          <a:p>
            <a:pPr algn="ctr">
              <a:lnSpc>
                <a:spcPts val="3960"/>
              </a:lnSpc>
            </a:pPr>
            <a:r>
              <a:rPr lang="en-US" sz="3600">
                <a:solidFill>
                  <a:srgbClr val="FFFFFF"/>
                </a:solidFill>
                <a:latin typeface="Public Sans Bold"/>
              </a:rPr>
              <a:t>2</a:t>
            </a:r>
          </a:p>
        </p:txBody>
      </p:sp>
      <p:grpSp>
        <p:nvGrpSpPr>
          <p:cNvPr name="Group 10" id="10"/>
          <p:cNvGrpSpPr/>
          <p:nvPr/>
        </p:nvGrpSpPr>
        <p:grpSpPr>
          <a:xfrm rot="0">
            <a:off x="10546956" y="6439805"/>
            <a:ext cx="885228" cy="885228"/>
            <a:chOff x="0" y="0"/>
            <a:chExt cx="6350000" cy="6350000"/>
          </a:xfrm>
        </p:grpSpPr>
        <p:sp>
          <p:nvSpPr>
            <p:cNvPr name="Freeform 11" id="11"/>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B2966C"/>
            </a:solidFill>
          </p:spPr>
        </p:sp>
      </p:grpSp>
      <p:sp>
        <p:nvSpPr>
          <p:cNvPr name="TextBox 12" id="12"/>
          <p:cNvSpPr txBox="true"/>
          <p:nvPr/>
        </p:nvSpPr>
        <p:spPr>
          <a:xfrm rot="0">
            <a:off x="10782437" y="6657703"/>
            <a:ext cx="433316" cy="520050"/>
          </a:xfrm>
          <a:prstGeom prst="rect">
            <a:avLst/>
          </a:prstGeom>
        </p:spPr>
        <p:txBody>
          <a:bodyPr anchor="t" rtlCol="false" tIns="0" lIns="0" bIns="0" rIns="0">
            <a:spAutoFit/>
          </a:bodyPr>
          <a:lstStyle/>
          <a:p>
            <a:pPr algn="ctr">
              <a:lnSpc>
                <a:spcPts val="3960"/>
              </a:lnSpc>
            </a:pPr>
            <a:r>
              <a:rPr lang="en-US" sz="3600">
                <a:solidFill>
                  <a:srgbClr val="FFFFFF"/>
                </a:solidFill>
                <a:latin typeface="Public Sans Bold"/>
              </a:rPr>
              <a:t>3</a:t>
            </a:r>
          </a:p>
        </p:txBody>
      </p:sp>
      <p:sp>
        <p:nvSpPr>
          <p:cNvPr name="TextBox 13" id="13"/>
          <p:cNvSpPr txBox="true"/>
          <p:nvPr/>
        </p:nvSpPr>
        <p:spPr>
          <a:xfrm rot="0">
            <a:off x="8915391" y="811151"/>
            <a:ext cx="7652982" cy="1653540"/>
          </a:xfrm>
          <a:prstGeom prst="rect">
            <a:avLst/>
          </a:prstGeom>
        </p:spPr>
        <p:txBody>
          <a:bodyPr anchor="t" rtlCol="false" tIns="0" lIns="0" bIns="0" rIns="0">
            <a:spAutoFit/>
          </a:bodyPr>
          <a:lstStyle/>
          <a:p>
            <a:pPr algn="just" marL="0" indent="0" lvl="0">
              <a:lnSpc>
                <a:spcPts val="4409"/>
              </a:lnSpc>
              <a:spcBef>
                <a:spcPct val="0"/>
              </a:spcBef>
            </a:pPr>
            <a:r>
              <a:rPr lang="en-US" sz="3150">
                <a:solidFill>
                  <a:srgbClr val="404040"/>
                </a:solidFill>
                <a:latin typeface="Public Sans Bold Italics"/>
              </a:rPr>
              <a:t>Phản ánh, khái quát, trừu tượng, gián tiếp sự vật, hiện tượng trong tỉnh tất yếu, chỉnh thể toàn diện.</a:t>
            </a:r>
          </a:p>
        </p:txBody>
      </p:sp>
      <p:sp>
        <p:nvSpPr>
          <p:cNvPr name="TextBox 14" id="14"/>
          <p:cNvSpPr txBox="true"/>
          <p:nvPr/>
        </p:nvSpPr>
        <p:spPr>
          <a:xfrm rot="0">
            <a:off x="10358006" y="3508807"/>
            <a:ext cx="6210367" cy="2205990"/>
          </a:xfrm>
          <a:prstGeom prst="rect">
            <a:avLst/>
          </a:prstGeom>
        </p:spPr>
        <p:txBody>
          <a:bodyPr anchor="t" rtlCol="false" tIns="0" lIns="0" bIns="0" rIns="0">
            <a:spAutoFit/>
          </a:bodyPr>
          <a:lstStyle/>
          <a:p>
            <a:pPr algn="just">
              <a:lnSpc>
                <a:spcPts val="4409"/>
              </a:lnSpc>
            </a:pPr>
            <a:r>
              <a:rPr lang="en-US" sz="3150">
                <a:solidFill>
                  <a:srgbClr val="404040"/>
                </a:solidFill>
                <a:latin typeface="Public Sans Bold Italics"/>
              </a:rPr>
              <a:t>Phản ánh được mối liên hệ bản chất, tất nhiên, bên trong của sự vật, nên sâu sắc hơn nhận thức cảm tính</a:t>
            </a:r>
          </a:p>
        </p:txBody>
      </p:sp>
      <p:sp>
        <p:nvSpPr>
          <p:cNvPr name="TextBox 15" id="15"/>
          <p:cNvSpPr txBox="true"/>
          <p:nvPr/>
        </p:nvSpPr>
        <p:spPr>
          <a:xfrm rot="0">
            <a:off x="11699747" y="6409979"/>
            <a:ext cx="4868626" cy="2205990"/>
          </a:xfrm>
          <a:prstGeom prst="rect">
            <a:avLst/>
          </a:prstGeom>
        </p:spPr>
        <p:txBody>
          <a:bodyPr anchor="t" rtlCol="false" tIns="0" lIns="0" bIns="0" rIns="0">
            <a:spAutoFit/>
          </a:bodyPr>
          <a:lstStyle/>
          <a:p>
            <a:pPr algn="just" marL="0" indent="0" lvl="0">
              <a:lnSpc>
                <a:spcPts val="4409"/>
              </a:lnSpc>
              <a:spcBef>
                <a:spcPct val="0"/>
              </a:spcBef>
            </a:pPr>
            <a:r>
              <a:rPr lang="en-US" sz="3150">
                <a:solidFill>
                  <a:srgbClr val="404040"/>
                </a:solidFill>
                <a:latin typeface="Public Sans Bold Italics"/>
              </a:rPr>
              <a:t>Nhận thức lý tính phải được gắn liền với thực tiễn và được kiểm tra bởi thực tiễn</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BF3E4"/>
        </a:solidFill>
      </p:bgPr>
    </p:bg>
    <p:spTree>
      <p:nvGrpSpPr>
        <p:cNvPr id="1" name=""/>
        <p:cNvGrpSpPr/>
        <p:nvPr/>
      </p:nvGrpSpPr>
      <p:grpSpPr>
        <a:xfrm>
          <a:off x="0" y="0"/>
          <a:ext cx="0" cy="0"/>
          <a:chOff x="0" y="0"/>
          <a:chExt cx="0" cy="0"/>
        </a:xfrm>
      </p:grpSpPr>
      <p:sp>
        <p:nvSpPr>
          <p:cNvPr name="Freeform 2" id="2"/>
          <p:cNvSpPr/>
          <p:nvPr/>
        </p:nvSpPr>
        <p:spPr>
          <a:xfrm flipH="false" flipV="false" rot="0">
            <a:off x="494713" y="3333757"/>
            <a:ext cx="6953243" cy="6953243"/>
          </a:xfrm>
          <a:custGeom>
            <a:avLst/>
            <a:gdLst/>
            <a:ahLst/>
            <a:cxnLst/>
            <a:rect r="r" b="b" t="t" l="l"/>
            <a:pathLst>
              <a:path h="6953243" w="6953243">
                <a:moveTo>
                  <a:pt x="0" y="0"/>
                </a:moveTo>
                <a:lnTo>
                  <a:pt x="6953244" y="0"/>
                </a:lnTo>
                <a:lnTo>
                  <a:pt x="6953244" y="6953243"/>
                </a:lnTo>
                <a:lnTo>
                  <a:pt x="0" y="6953243"/>
                </a:lnTo>
                <a:lnTo>
                  <a:pt x="0" y="0"/>
                </a:lnTo>
                <a:close/>
              </a:path>
            </a:pathLst>
          </a:custGeom>
          <a:blipFill>
            <a:blip r:embed="rId2"/>
            <a:stretch>
              <a:fillRect l="0" t="0" r="0" b="0"/>
            </a:stretch>
          </a:blipFill>
        </p:spPr>
      </p:sp>
      <p:sp>
        <p:nvSpPr>
          <p:cNvPr name="TextBox 3" id="3"/>
          <p:cNvSpPr txBox="true"/>
          <p:nvPr/>
        </p:nvSpPr>
        <p:spPr>
          <a:xfrm rot="0">
            <a:off x="2262028" y="367544"/>
            <a:ext cx="14997272" cy="1889558"/>
          </a:xfrm>
          <a:prstGeom prst="rect">
            <a:avLst/>
          </a:prstGeom>
        </p:spPr>
        <p:txBody>
          <a:bodyPr anchor="t" rtlCol="false" tIns="0" lIns="0" bIns="0" rIns="0">
            <a:spAutoFit/>
          </a:bodyPr>
          <a:lstStyle/>
          <a:p>
            <a:pPr algn="r">
              <a:lnSpc>
                <a:spcPts val="7730"/>
              </a:lnSpc>
            </a:pPr>
            <a:r>
              <a:rPr lang="en-US" sz="5153" spc="51">
                <a:solidFill>
                  <a:srgbClr val="B2966C"/>
                </a:solidFill>
                <a:latin typeface="Sigmar One"/>
              </a:rPr>
              <a:t>Mối quan hệ giữa nhận thức cảm tính </a:t>
            </a:r>
          </a:p>
          <a:p>
            <a:pPr algn="r">
              <a:lnSpc>
                <a:spcPts val="7730"/>
              </a:lnSpc>
            </a:pPr>
            <a:r>
              <a:rPr lang="en-US" sz="5153" spc="51">
                <a:solidFill>
                  <a:srgbClr val="B2966C"/>
                </a:solidFill>
                <a:latin typeface="Sigmar One"/>
              </a:rPr>
              <a:t>và nhận thức lý tính</a:t>
            </a:r>
          </a:p>
        </p:txBody>
      </p:sp>
      <p:sp>
        <p:nvSpPr>
          <p:cNvPr name="TextBox 4" id="4"/>
          <p:cNvSpPr txBox="true"/>
          <p:nvPr/>
        </p:nvSpPr>
        <p:spPr>
          <a:xfrm rot="0">
            <a:off x="7687829" y="3286132"/>
            <a:ext cx="9571471" cy="6145484"/>
          </a:xfrm>
          <a:prstGeom prst="rect">
            <a:avLst/>
          </a:prstGeom>
        </p:spPr>
        <p:txBody>
          <a:bodyPr anchor="t" rtlCol="false" tIns="0" lIns="0" bIns="0" rIns="0">
            <a:spAutoFit/>
          </a:bodyPr>
          <a:lstStyle/>
          <a:p>
            <a:pPr algn="just" marL="631907" indent="-315954" lvl="1">
              <a:lnSpc>
                <a:spcPts val="4097"/>
              </a:lnSpc>
              <a:buFont typeface="Arial"/>
              <a:buChar char="•"/>
            </a:pPr>
            <a:r>
              <a:rPr lang="en-US" sz="2926" spc="14">
                <a:solidFill>
                  <a:srgbClr val="2B8F87"/>
                </a:solidFill>
                <a:latin typeface="Baloo"/>
              </a:rPr>
              <a:t>Có sự thống nhất với nhau, liên hệ, bổ sung cho nhau trong quá trình nhận thức của con người.</a:t>
            </a:r>
          </a:p>
          <a:p>
            <a:pPr algn="just">
              <a:lnSpc>
                <a:spcPts val="4097"/>
              </a:lnSpc>
              <a:spcBef>
                <a:spcPct val="0"/>
              </a:spcBef>
            </a:pPr>
          </a:p>
          <a:p>
            <a:pPr algn="just" marL="631907" indent="-315954" lvl="1">
              <a:lnSpc>
                <a:spcPts val="4097"/>
              </a:lnSpc>
              <a:buFont typeface="Arial"/>
              <a:buChar char="•"/>
            </a:pPr>
            <a:r>
              <a:rPr lang="en-US" sz="2926" spc="14">
                <a:solidFill>
                  <a:srgbClr val="2B8F87"/>
                </a:solidFill>
                <a:latin typeface="Baloo"/>
              </a:rPr>
              <a:t> NTCT cung cấp những hình ảnh chân thực, bề ngoài của sự vật hiện tượng, là cơ sở của NTLT.</a:t>
            </a:r>
          </a:p>
          <a:p>
            <a:pPr algn="just">
              <a:lnSpc>
                <a:spcPts val="4097"/>
              </a:lnSpc>
              <a:spcBef>
                <a:spcPct val="0"/>
              </a:spcBef>
            </a:pPr>
          </a:p>
          <a:p>
            <a:pPr algn="just" marL="631907" indent="-315954" lvl="1">
              <a:lnSpc>
                <a:spcPts val="4097"/>
              </a:lnSpc>
              <a:buFont typeface="Arial"/>
              <a:buChar char="•"/>
            </a:pPr>
            <a:r>
              <a:rPr lang="en-US" sz="2926" spc="14">
                <a:solidFill>
                  <a:srgbClr val="2B8F87"/>
                </a:solidFill>
                <a:latin typeface="Baloo"/>
              </a:rPr>
              <a:t>NTLT cung cấp cơ sở lý luận và các phương pháp nhận thức cho NTCT nhanh và đầy đủ hơn.</a:t>
            </a:r>
          </a:p>
          <a:p>
            <a:pPr algn="just">
              <a:lnSpc>
                <a:spcPts val="4097"/>
              </a:lnSpc>
              <a:spcBef>
                <a:spcPct val="0"/>
              </a:spcBef>
            </a:pPr>
          </a:p>
          <a:p>
            <a:pPr algn="just" marL="631907" indent="-315954" lvl="1">
              <a:lnSpc>
                <a:spcPts val="4097"/>
              </a:lnSpc>
              <a:buFont typeface="Arial"/>
              <a:buChar char="•"/>
            </a:pPr>
            <a:r>
              <a:rPr lang="en-US" sz="2926" spc="14">
                <a:solidFill>
                  <a:srgbClr val="2B8F87"/>
                </a:solidFill>
                <a:latin typeface="Baloo"/>
              </a:rPr>
              <a:t> Tránh tuyệt đối hóa NTCT vì sẽ rơi vào chủ nghĩa duy cảm; hoặc phủ nhận vai trò của nhận thức cảm tính sẽ rơi vào chủ nghĩa duy lý cực đoan.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DAF_YlSA9Xg</dc:identifier>
  <dcterms:modified xsi:type="dcterms:W3CDTF">2011-08-01T06:04:30Z</dcterms:modified>
  <cp:revision>1</cp:revision>
  <dc:title>Triết LÝ LUẬN NHẬN THỨC</dc:title>
</cp:coreProperties>
</file>